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9" r:id="rId3"/>
    <p:sldId id="257" r:id="rId4"/>
    <p:sldId id="258" r:id="rId5"/>
    <p:sldId id="271" r:id="rId6"/>
    <p:sldId id="259" r:id="rId7"/>
    <p:sldId id="272" r:id="rId8"/>
    <p:sldId id="273" r:id="rId9"/>
    <p:sldId id="261" r:id="rId10"/>
    <p:sldId id="262" r:id="rId11"/>
    <p:sldId id="274" r:id="rId12"/>
    <p:sldId id="263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ADLaM Display" panose="02010000000000000000" pitchFamily="2" charset="0"/>
      <p:regular r:id="rId18"/>
    </p:embeddedFont>
    <p:embeddedFont>
      <p:font typeface="Cambria Math" panose="02040503050406030204" pitchFamily="18" charset="0"/>
      <p:regular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D1B3EF8D-6C92-4DE9-BFD9-3AE01363A189}">
          <p14:sldIdLst>
            <p14:sldId id="256"/>
            <p14:sldId id="269"/>
            <p14:sldId id="257"/>
            <p14:sldId id="258"/>
            <p14:sldId id="271"/>
            <p14:sldId id="259"/>
            <p14:sldId id="272"/>
            <p14:sldId id="273"/>
            <p14:sldId id="261"/>
            <p14:sldId id="262"/>
            <p14:sldId id="274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72A"/>
    <a:srgbClr val="0EA5E9"/>
    <a:srgbClr val="21325D"/>
    <a:srgbClr val="09090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F99C8-3F11-4CC9-A3BB-FA730BFA149A}">
  <a:tblStyle styleId="{89EF99C8-3F11-4CC9-A3BB-FA730BFA149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Style moyen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26" autoAdjust="0"/>
  </p:normalViewPr>
  <p:slideViewPr>
    <p:cSldViewPr snapToGrid="0">
      <p:cViewPr>
        <p:scale>
          <a:sx n="72" d="100"/>
          <a:sy n="72" d="100"/>
        </p:scale>
        <p:origin x="27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Sujet :</a:t>
            </a:r>
            <a:r>
              <a:rPr lang="fr-FR" dirty="0"/>
              <a:t> Nous vous présentons notre Projet 1 réalisé dans le cadre du module de Traitement d'Images.</a:t>
            </a:r>
          </a:p>
          <a:p>
            <a:r>
              <a:rPr lang="fr-FR" b="1" dirty="0">
                <a:effectLst/>
              </a:rPr>
              <a:t>Thème :</a:t>
            </a:r>
            <a:r>
              <a:rPr lang="fr-FR" dirty="0">
                <a:effectLst/>
              </a:rPr>
              <a:t> Ce projet porte sur la </a:t>
            </a:r>
            <a:r>
              <a:rPr lang="fr-FR" b="1" dirty="0">
                <a:effectLst/>
              </a:rPr>
              <a:t>détection de contours</a:t>
            </a:r>
            <a:r>
              <a:rPr lang="fr-FR" dirty="0">
                <a:effectLst/>
              </a:rPr>
              <a:t>, une étape fondamentale en vision par ordinateur pour identifier les formes et les structures dans une image.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Observation :</a:t>
            </a:r>
            <a:r>
              <a:rPr lang="fr-FR" dirty="0"/>
              <a:t> C'est ici que la différence est la plus flagrante. L'image source contient du "grain" (bruit aléatoire).</a:t>
            </a:r>
          </a:p>
          <a:p>
            <a:r>
              <a:rPr lang="fr-FR" b="1" dirty="0"/>
              <a:t>Échecs :</a:t>
            </a:r>
            <a:r>
              <a:rPr lang="fr-FR" dirty="0"/>
              <a:t> </a:t>
            </a:r>
            <a:r>
              <a:rPr lang="fr-FR" dirty="0" err="1"/>
              <a:t>Sobel</a:t>
            </a:r>
            <a:r>
              <a:rPr lang="fr-FR" dirty="0"/>
              <a:t> et surtout le </a:t>
            </a:r>
            <a:r>
              <a:rPr lang="fr-FR" dirty="0" err="1"/>
              <a:t>Laplacien</a:t>
            </a:r>
            <a:r>
              <a:rPr lang="fr-FR" dirty="0"/>
              <a:t> amplifient ce bruit. Le résultat du </a:t>
            </a:r>
            <a:r>
              <a:rPr lang="fr-FR" dirty="0" err="1"/>
              <a:t>Laplacien</a:t>
            </a:r>
            <a:r>
              <a:rPr lang="fr-FR" dirty="0"/>
              <a:t> est quasi inexploitable.</a:t>
            </a:r>
          </a:p>
          <a:p>
            <a:r>
              <a:rPr lang="fr-FR" b="1" dirty="0"/>
              <a:t>Réussite :</a:t>
            </a:r>
            <a:r>
              <a:rPr lang="fr-FR" dirty="0"/>
              <a:t> </a:t>
            </a:r>
            <a:r>
              <a:rPr lang="fr-FR" b="1" dirty="0" err="1"/>
              <a:t>Canny</a:t>
            </a:r>
            <a:r>
              <a:rPr lang="fr-FR" dirty="0"/>
              <a:t> s'en sort très bien. Pourquoi ? Grâce à son étape préliminaire de </a:t>
            </a:r>
            <a:r>
              <a:rPr lang="fr-FR" b="1" dirty="0"/>
              <a:t>lissage gaussien</a:t>
            </a:r>
            <a:r>
              <a:rPr lang="fr-FR" dirty="0"/>
              <a:t> qui "nettoie" l'image avant de chercher les bords.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35CB64EA-C15E-6AF3-4BCD-FFAB6878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>
            <a:extLst>
              <a:ext uri="{FF2B5EF4-FFF2-40B4-BE49-F238E27FC236}">
                <a16:creationId xmlns:a16="http://schemas.microsoft.com/office/drawing/2014/main" id="{F2349916-48DD-1459-0222-F634410E7E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Échec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Le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réagit fortement à chaque pixel de bruit, créant une image inexploitable.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Réussite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intègre nativement un flou gaussien, ce qui "lisse" le bruit avant la détection.</a:t>
            </a: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Solution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100" b="0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, un pré-traitement (filtre Gaussien ou Médian) est </a:t>
            </a:r>
            <a:r>
              <a:rPr lang="fr-FR" sz="1100" b="0" i="1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obligatoire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sur les images bruitées.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Contexte :</a:t>
            </a:r>
            <a:r>
              <a:rPr lang="fr-FR" dirty="0"/>
              <a:t> Formes simples, fort contraste.</a:t>
            </a:r>
          </a:p>
          <a:p>
            <a:r>
              <a:rPr lang="fr-FR" b="1" dirty="0" err="1"/>
              <a:t>Sobel</a:t>
            </a:r>
            <a:r>
              <a:rPr lang="fr-FR" b="1" dirty="0"/>
              <a:t> :</a:t>
            </a:r>
            <a:r>
              <a:rPr lang="fr-FR" dirty="0"/>
              <a:t> Fonctionne bien car le gradient est fort, mais double parfois les contours (effet d'épaisseur).</a:t>
            </a:r>
          </a:p>
          <a:p>
            <a:r>
              <a:rPr lang="fr-FR" b="1" dirty="0" err="1"/>
              <a:t>Laplacien</a:t>
            </a:r>
            <a:r>
              <a:rPr lang="fr-FR" b="1" dirty="0"/>
              <a:t> :</a:t>
            </a:r>
            <a:r>
              <a:rPr lang="fr-FR" dirty="0"/>
              <a:t> Manque de contraste sur les bords.</a:t>
            </a:r>
          </a:p>
          <a:p>
            <a:r>
              <a:rPr lang="fr-FR" b="1" dirty="0" err="1"/>
              <a:t>Canny</a:t>
            </a:r>
            <a:r>
              <a:rPr lang="fr-FR" b="1" dirty="0"/>
              <a:t> :</a:t>
            </a:r>
            <a:r>
              <a:rPr lang="fr-FR" dirty="0"/>
              <a:t> Parfait. Les lignes sont droites, continues et fines.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7:notes">
            <a:extLst>
              <a:ext uri="{FF2B5EF4-FFF2-40B4-BE49-F238E27FC236}">
                <a16:creationId xmlns:a16="http://schemas.microsoft.com/office/drawing/2014/main" id="{BF18D038-56F6-5935-8D35-90CC6268A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96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Précision :</a:t>
            </a:r>
            <a:r>
              <a:rPr lang="fr-FR" dirty="0"/>
              <a:t> </a:t>
            </a:r>
            <a:r>
              <a:rPr lang="fr-FR" dirty="0" err="1"/>
              <a:t>Canny</a:t>
            </a:r>
            <a:r>
              <a:rPr lang="fr-FR" dirty="0"/>
              <a:t> l'emporte avec une précision au pixel près.</a:t>
            </a:r>
          </a:p>
          <a:p>
            <a:r>
              <a:rPr lang="fr-FR" b="1" dirty="0"/>
              <a:t>Robustesse :</a:t>
            </a:r>
            <a:r>
              <a:rPr lang="fr-FR" dirty="0"/>
              <a:t> </a:t>
            </a:r>
            <a:r>
              <a:rPr lang="fr-FR" dirty="0" err="1"/>
              <a:t>Canny</a:t>
            </a:r>
            <a:r>
              <a:rPr lang="fr-FR" dirty="0"/>
              <a:t> l'emporte grâce à la gestion du bruit intégrée.</a:t>
            </a:r>
          </a:p>
          <a:p>
            <a:r>
              <a:rPr lang="fr-FR" b="1" dirty="0"/>
              <a:t>Calcul :</a:t>
            </a:r>
            <a:r>
              <a:rPr lang="fr-FR" dirty="0"/>
              <a:t> </a:t>
            </a:r>
            <a:r>
              <a:rPr lang="fr-FR" dirty="0" err="1"/>
              <a:t>Sobel</a:t>
            </a:r>
            <a:r>
              <a:rPr lang="fr-FR" dirty="0"/>
              <a:t> et </a:t>
            </a:r>
            <a:r>
              <a:rPr lang="fr-FR" dirty="0" err="1"/>
              <a:t>Laplacien</a:t>
            </a:r>
            <a:r>
              <a:rPr lang="fr-FR" dirty="0"/>
              <a:t> restent plus rapides (complexité faible), ce qui peut être utile sur des systèmes très légers, mais pour une application PC, </a:t>
            </a:r>
            <a:r>
              <a:rPr lang="fr-FR" dirty="0" err="1"/>
              <a:t>Canny</a:t>
            </a:r>
            <a:r>
              <a:rPr lang="fr-FR" dirty="0"/>
              <a:t> est préférable.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"Line Art"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Inversion des contours (traits noirs sur fond blanc) pour imiter un croquis au crayon.</a:t>
            </a:r>
            <a:endParaRPr lang="fr-FR" altLang="fr-FR" sz="11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1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Effet "Pop Art" (Votre touche perso) :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/>
                <a:ea typeface="Arial"/>
                <a:cs typeface="Arial"/>
                <a:sym typeface="Arial"/>
              </a:rPr>
              <a:t> Utilisation des composantes connexes (cv2.connectedComponents) pour détecter les zones fermées et les remplir avec des couleurs aléatoires.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r>
              <a:rPr lang="fr-FR" b="1" dirty="0"/>
              <a:t>Bonus Artistique :</a:t>
            </a:r>
            <a:r>
              <a:rPr lang="fr-FR" dirty="0"/>
              <a:t> Nous avons détourné l'algorithme.</a:t>
            </a:r>
          </a:p>
          <a:p>
            <a:r>
              <a:rPr lang="fr-FR" dirty="0"/>
              <a:t>On utilise </a:t>
            </a:r>
            <a:r>
              <a:rPr lang="fr-FR" dirty="0" err="1"/>
              <a:t>Canny</a:t>
            </a:r>
            <a:r>
              <a:rPr lang="fr-FR" dirty="0"/>
              <a:t> pour détecter les bords.</a:t>
            </a:r>
          </a:p>
          <a:p>
            <a:r>
              <a:rPr lang="fr-FR" dirty="0"/>
              <a:t>On </a:t>
            </a:r>
            <a:r>
              <a:rPr lang="fr-FR" b="1" dirty="0"/>
              <a:t>inverse</a:t>
            </a:r>
            <a:r>
              <a:rPr lang="fr-FR" dirty="0"/>
              <a:t> les couleurs (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bitwise_not</a:t>
            </a:r>
            <a:r>
              <a:rPr lang="fr-FR" dirty="0"/>
              <a:t>) : les bords deviennent noirs et le fond blanc.</a:t>
            </a:r>
          </a:p>
          <a:p>
            <a:r>
              <a:rPr lang="fr-FR" dirty="0">
                <a:effectLst/>
              </a:rPr>
              <a:t>Cela crée un effet "Line Art" ou croquis automatique.</a:t>
            </a:r>
          </a:p>
          <a:p>
            <a:r>
              <a:rPr lang="fr-FR" i="1" dirty="0"/>
              <a:t>(Optionnel si fait)</a:t>
            </a:r>
            <a:r>
              <a:rPr lang="fr-FR" dirty="0"/>
              <a:t> : Nous avons aussi testé un effet "Pop Art" avec coloration aléatoire des zones.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fr-FR" b="1" dirty="0"/>
              <a:t>Pour résumer,</a:t>
            </a:r>
          </a:p>
          <a:p>
            <a:r>
              <a:rPr lang="fr-FR" b="1" dirty="0" err="1"/>
              <a:t>Sobel</a:t>
            </a:r>
            <a:r>
              <a:rPr lang="fr-FR" dirty="0"/>
              <a:t> : Utile pour l'orientation des bords, mais esthétiquement moyen.</a:t>
            </a:r>
          </a:p>
          <a:p>
            <a:r>
              <a:rPr lang="fr-FR" b="1" dirty="0" err="1"/>
              <a:t>Laplacien</a:t>
            </a:r>
            <a:r>
              <a:rPr lang="fr-FR" dirty="0"/>
              <a:t> : Trop sensible pour des images réelles, à réserver à des usages très spécifiques.</a:t>
            </a:r>
          </a:p>
          <a:p>
            <a:r>
              <a:rPr lang="fr-FR" b="1" dirty="0" err="1">
                <a:effectLst/>
              </a:rPr>
              <a:t>Canny</a:t>
            </a:r>
            <a:r>
              <a:rPr lang="fr-FR" dirty="0">
                <a:effectLst/>
              </a:rPr>
              <a:t> : Le grand gagnant de ce projet. C'est le compromis idéal entre précision et propreté.</a:t>
            </a:r>
          </a:p>
          <a:p>
            <a:r>
              <a:rPr lang="fr-FR" b="1" dirty="0"/>
              <a:t>Apport du projet :</a:t>
            </a:r>
            <a:r>
              <a:rPr lang="fr-FR" dirty="0"/>
              <a:t> Ce projet nous a permis de comprendre que la détection de contour n'est pas juste un calcul mathématique, mais nécessite souvent un pré-traitement (nettoyage) et un post-traitement (seuillage) pour être utilisable.</a:t>
            </a:r>
          </a:p>
        </p:txBody>
      </p:sp>
      <p:sp>
        <p:nvSpPr>
          <p:cNvPr id="226" name="Google Shape;2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Nous vous remercions de votre attention.</a:t>
            </a:r>
          </a:p>
          <a:p>
            <a:r>
              <a:rPr lang="fr-FR" dirty="0"/>
              <a:t>Avez-vous des questions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déroulement de notre présentation :</a:t>
            </a:r>
          </a:p>
          <a:p>
            <a:r>
              <a:rPr lang="fr-FR" dirty="0"/>
              <a:t>Rappel des </a:t>
            </a:r>
            <a:r>
              <a:rPr lang="fr-FR" b="1" dirty="0"/>
              <a:t>objectifs</a:t>
            </a:r>
            <a:r>
              <a:rPr lang="fr-FR" dirty="0"/>
              <a:t> du projet.</a:t>
            </a:r>
          </a:p>
          <a:p>
            <a:r>
              <a:rPr lang="fr-FR" dirty="0"/>
              <a:t>Présentation théorique des </a:t>
            </a:r>
            <a:r>
              <a:rPr lang="fr-FR" b="1" dirty="0"/>
              <a:t>3 méthodes</a:t>
            </a:r>
            <a:r>
              <a:rPr lang="fr-FR" dirty="0"/>
              <a:t> (filtres) implémentées.</a:t>
            </a:r>
          </a:p>
          <a:p>
            <a:r>
              <a:rPr lang="fr-FR" dirty="0"/>
              <a:t>Notre </a:t>
            </a:r>
            <a:r>
              <a:rPr lang="fr-FR" b="1" dirty="0"/>
              <a:t>protocole de test</a:t>
            </a:r>
            <a:r>
              <a:rPr lang="fr-FR" dirty="0"/>
              <a:t> (choix des images).</a:t>
            </a:r>
          </a:p>
          <a:p>
            <a:r>
              <a:rPr lang="fr-FR" dirty="0"/>
              <a:t>L'</a:t>
            </a:r>
            <a:r>
              <a:rPr lang="fr-FR" b="1" dirty="0"/>
              <a:t>analyse comparative</a:t>
            </a:r>
            <a:r>
              <a:rPr lang="fr-FR" dirty="0"/>
              <a:t> des résultats visuels.</a:t>
            </a:r>
          </a:p>
          <a:p>
            <a:r>
              <a:rPr lang="fr-FR" dirty="0">
                <a:effectLst/>
              </a:rPr>
              <a:t>Présentation des fonctionnalités avancées (</a:t>
            </a:r>
            <a:r>
              <a:rPr lang="fr-FR" b="1" dirty="0">
                <a:effectLst/>
              </a:rPr>
              <a:t>Superposition &amp; Bonus</a:t>
            </a:r>
            <a:r>
              <a:rPr lang="fr-FR" dirty="0">
                <a:effectLst/>
              </a:rPr>
              <a:t>).</a:t>
            </a:r>
          </a:p>
          <a:p>
            <a:r>
              <a:rPr lang="fr-FR" dirty="0"/>
              <a:t>Enfin, nous conclurons sur la méthode la plus efficace.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9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But principal :</a:t>
            </a:r>
            <a:r>
              <a:rPr lang="fr-FR" dirty="0"/>
              <a:t> L'objectif était de développer une application Python capable de détecter les contours sur des images en niveaux de gris.</a:t>
            </a:r>
          </a:p>
          <a:p>
            <a:r>
              <a:rPr lang="fr-FR" b="1" dirty="0"/>
              <a:t>Méthodes imposées :</a:t>
            </a:r>
            <a:r>
              <a:rPr lang="fr-FR" dirty="0"/>
              <a:t> Nous devions implémenter et comparer trois opérateurs spécifiques : </a:t>
            </a:r>
            <a:r>
              <a:rPr lang="fr-FR" dirty="0" err="1"/>
              <a:t>Sobel</a:t>
            </a:r>
            <a:r>
              <a:rPr lang="fr-FR" dirty="0"/>
              <a:t>, </a:t>
            </a:r>
            <a:r>
              <a:rPr lang="fr-FR" dirty="0" err="1"/>
              <a:t>Laplacien</a:t>
            </a:r>
            <a:r>
              <a:rPr lang="fr-FR" dirty="0"/>
              <a:t> et </a:t>
            </a:r>
            <a:r>
              <a:rPr lang="fr-FR" dirty="0" err="1"/>
              <a:t>Canny</a:t>
            </a:r>
            <a:r>
              <a:rPr lang="fr-FR" dirty="0"/>
              <a:t>.</a:t>
            </a:r>
          </a:p>
          <a:p>
            <a:r>
              <a:rPr lang="fr-FR" b="1" dirty="0"/>
              <a:t>Fonctionnalité clé :</a:t>
            </a:r>
            <a:r>
              <a:rPr lang="fr-FR" dirty="0"/>
              <a:t> Une contrainte importante était de pouvoir </a:t>
            </a:r>
            <a:r>
              <a:rPr lang="fr-FR" b="1" dirty="0"/>
              <a:t>superposer</a:t>
            </a:r>
            <a:r>
              <a:rPr lang="fr-FR" dirty="0"/>
              <a:t> les contours détectés sur l'image originale (par transparence) pour vérifier la précision de la détection.</a:t>
            </a:r>
          </a:p>
          <a:p>
            <a:r>
              <a:rPr lang="fr-FR" b="1" dirty="0"/>
              <a:t>Outil :</a:t>
            </a:r>
            <a:r>
              <a:rPr lang="fr-FR" dirty="0"/>
              <a:t> Nous avons utilisé les bibliothèques </a:t>
            </a:r>
            <a:r>
              <a:rPr lang="fr-FR" b="1" dirty="0" err="1"/>
              <a:t>OpenCV</a:t>
            </a:r>
            <a:r>
              <a:rPr lang="fr-FR" dirty="0"/>
              <a:t> pour le calcul et </a:t>
            </a:r>
            <a:r>
              <a:rPr lang="fr-FR" b="1" dirty="0" err="1"/>
              <a:t>Matplotlib</a:t>
            </a:r>
            <a:r>
              <a:rPr lang="fr-FR" dirty="0"/>
              <a:t> pour l'interface graphique interactive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Choix des images :</a:t>
            </a:r>
            <a:r>
              <a:rPr lang="fr-FR" dirty="0"/>
              <a:t> Pour comparer objectivement, nous avons suivi les consignes en choisissant 3 types d'images :</a:t>
            </a:r>
          </a:p>
          <a:p>
            <a:r>
              <a:rPr lang="fr-FR" b="1" dirty="0"/>
              <a:t>Image Naturelle (Paysage) :</a:t>
            </a:r>
            <a:r>
              <a:rPr lang="fr-FR" dirty="0"/>
              <a:t> Pour tester la réaction aux textures complexes (feuilles, rochers).</a:t>
            </a:r>
          </a:p>
          <a:p>
            <a:r>
              <a:rPr lang="fr-FR" b="1" dirty="0"/>
              <a:t>Image Bruitée :</a:t>
            </a:r>
            <a:r>
              <a:rPr lang="fr-FR" dirty="0"/>
              <a:t> Pour tester la robustesse des filtres face à une mauvaise qualité d'image.</a:t>
            </a:r>
          </a:p>
          <a:p>
            <a:r>
              <a:rPr lang="fr-FR" b="1" dirty="0"/>
              <a:t>Image Géométrique :</a:t>
            </a:r>
            <a:r>
              <a:rPr lang="fr-FR" dirty="0"/>
              <a:t> Pour tester la précision sur des contrastes forts et des lignes droites.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Contexte :</a:t>
            </a:r>
            <a:r>
              <a:rPr lang="fr-FR" dirty="0"/>
              <a:t> Pour détecter un contour, on cherche mathématiquement une </a:t>
            </a:r>
            <a:r>
              <a:rPr lang="fr-FR" b="1" dirty="0"/>
              <a:t>variation brutale de l'intensité</a:t>
            </a:r>
            <a:r>
              <a:rPr lang="fr-FR" dirty="0"/>
              <a:t> lumineuse (un saut du noir au blanc ou inversement).</a:t>
            </a:r>
          </a:p>
          <a:p>
            <a:r>
              <a:rPr lang="fr-FR" b="1" dirty="0"/>
              <a:t>Approches :</a:t>
            </a:r>
            <a:r>
              <a:rPr lang="fr-FR" dirty="0"/>
              <a:t> Nous allons voir trois façons de calculer ces variations :</a:t>
            </a:r>
          </a:p>
          <a:p>
            <a:r>
              <a:rPr lang="fr-FR" dirty="0"/>
              <a:t>La dérivée première (Gradient) avec </a:t>
            </a:r>
            <a:r>
              <a:rPr lang="fr-FR" b="1" dirty="0" err="1"/>
              <a:t>Sobel</a:t>
            </a:r>
            <a:r>
              <a:rPr lang="fr-FR" dirty="0"/>
              <a:t>.</a:t>
            </a:r>
          </a:p>
          <a:p>
            <a:r>
              <a:rPr lang="fr-FR" dirty="0"/>
              <a:t>La dérivée seconde avec le </a:t>
            </a:r>
            <a:r>
              <a:rPr lang="fr-FR" b="1" dirty="0" err="1"/>
              <a:t>Laplacien</a:t>
            </a:r>
            <a:r>
              <a:rPr lang="fr-FR" dirty="0"/>
              <a:t>.</a:t>
            </a:r>
          </a:p>
          <a:p>
            <a:r>
              <a:rPr lang="fr-FR" dirty="0"/>
              <a:t>Une approche multi-étapes optimisée avec </a:t>
            </a:r>
            <a:r>
              <a:rPr lang="fr-FR" b="1" dirty="0" err="1"/>
              <a:t>Canny</a:t>
            </a:r>
            <a:r>
              <a:rPr lang="fr-FR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38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Gx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Gy</m:t>
                            </m:r>
                          </m:e>
                          <m:sup>
                            <m:r>
                              <a:rPr lang="fr-FR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Principe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calcule le gradient de l'image. C'est une approximation de la dérivée première.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Technique (Code)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Dans notre code, nous calculons séparément les gradients horizontaux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G_x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 et verticaux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G_y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$). Important : nous utilisons des flottants (CV_64F) pour ne pas perdre les transitions négatives (du blanc vers le noir) avant de calculer la magnitude $\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sqrt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{G_x^2 + G_y^2}$.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Avantage/Inconvénient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C'est simple et rapide, mais cela produit souvent des contours </a:t>
                </a:r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épais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et c'est assez sensible au bruit.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121" name="Google Shape;121;p4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1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Opérateurs :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Utilise deux noyaux de convolution (3x3) pour détecter les changements horizontaux (</a:t>
                </a:r>
                <a:r>
                  <a:rPr lang="fr-FR" sz="1100" b="0" i="0" u="none" strike="noStrike" cap="none" noProof="0" dirty="0" err="1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Gx</a:t>
                </a:r>
                <a:r>
                  <a:rPr lang="fr-FR" sz="11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) et verticaux (Gy).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fr-FR" sz="1200" b="1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Calcul :</a:t>
                </a:r>
                <a:r>
                  <a:rPr lang="fr-FR" sz="1200" b="0" i="0" u="none" strike="noStrike" cap="none" noProof="0" dirty="0">
                    <a:solidFill>
                      <a:schemeClr val="bg1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   </a:t>
                </a:r>
                <a:r>
                  <a:rPr lang="fr-FR" i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𝐺=√(Gx^2+Gy^2 )</a:t>
                </a:r>
                <a:endParaRPr lang="fr-FR" noProof="0" dirty="0">
                  <a:solidFill>
                    <a:schemeClr val="bg1"/>
                  </a:solidFill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FR" dirty="0"/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Principe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Sobel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calcule le gradient de l'image. C'est une approximation de la dérivée première.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Technique (Code)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Dans notre code, nous calculons séparément les gradients horizontaux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G_x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 et verticaux ($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G_y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$). Important : nous utilisons des flottants (CV_64F) pour ne pas perdre les transitions négatives (du blanc vers le noir) avant de calculer la magnitude $\</a:t>
                </a:r>
                <a:r>
                  <a:rPr lang="fr-FR" sz="1100" b="0" i="0" u="none" strike="noStrike" cap="none" dirty="0" err="1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sqrt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{G_x^2 + G_y^2}$.</a:t>
                </a:r>
              </a:p>
              <a:p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Avantage/Inconvénient :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C'est simple et rapide, mais cela produit souvent des contours </a:t>
                </a:r>
                <a:r>
                  <a:rPr lang="fr-FR" sz="1100" b="1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épais</a:t>
                </a:r>
                <a:r>
                  <a:rPr lang="fr-FR" sz="1100" b="0" i="0" u="none" strike="noStrike" cap="none" dirty="0">
                    <a:solidFill>
                      <a:srgbClr val="000000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et c'est assez sensible au bruit.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Fallback>
      </mc:AlternateContent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D2B80C90-AB42-AC15-A118-25519558E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3FB1633A-42AD-5E7E-137F-10D0EE13E4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/>
              <a:t>Principe :</a:t>
            </a:r>
            <a:r>
              <a:rPr lang="fr-FR" dirty="0"/>
              <a:t> Ici, on calcule la </a:t>
            </a:r>
            <a:r>
              <a:rPr lang="fr-FR" b="1" dirty="0"/>
              <a:t>dérivée seconde</a:t>
            </a:r>
            <a:r>
              <a:rPr lang="fr-FR" dirty="0"/>
              <a:t> de l'image. On cherche les "passages par zéro" de cette dérivée.</a:t>
            </a:r>
          </a:p>
          <a:p>
            <a:r>
              <a:rPr lang="fr-FR" b="1" dirty="0"/>
              <a:t>Isotropie :</a:t>
            </a:r>
            <a:r>
              <a:rPr lang="fr-FR" dirty="0"/>
              <a:t> Contrairement à </a:t>
            </a:r>
            <a:r>
              <a:rPr lang="fr-FR" dirty="0" err="1"/>
              <a:t>Sobel</a:t>
            </a:r>
            <a:r>
              <a:rPr lang="fr-FR" dirty="0"/>
              <a:t> qui combine X et Y, le </a:t>
            </a:r>
            <a:r>
              <a:rPr lang="fr-FR" dirty="0" err="1"/>
              <a:t>Laplacien</a:t>
            </a:r>
            <a:r>
              <a:rPr lang="fr-FR" dirty="0"/>
              <a:t> détecte les changements dans toutes les directions en une seule opération.</a:t>
            </a:r>
          </a:p>
          <a:p>
            <a:r>
              <a:rPr lang="fr-FR" b="1" dirty="0"/>
              <a:t>Défaut majeur :</a:t>
            </a:r>
            <a:r>
              <a:rPr lang="fr-FR" dirty="0"/>
              <a:t> Comme nous le verrons dans les tests, c'est un filtre extrêmement </a:t>
            </a:r>
            <a:r>
              <a:rPr lang="fr-FR" b="1" dirty="0"/>
              <a:t>sensible au bruit</a:t>
            </a:r>
            <a:r>
              <a:rPr lang="fr-FR" dirty="0"/>
              <a:t>. Il a tendance à détecter le "grain" de l'image comme étant un contour, ce qui donne un résultat souvent "sale".</a:t>
            </a:r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2BFDC092-309B-0906-8C8D-CD92432AD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954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BC0E981A-1148-718B-9393-62F67C93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>
            <a:extLst>
              <a:ext uri="{FF2B5EF4-FFF2-40B4-BE49-F238E27FC236}">
                <a16:creationId xmlns:a16="http://schemas.microsoft.com/office/drawing/2014/main" id="{0E4CEE98-7F80-0D1D-9303-22F775A833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Opérateurs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Chaîne de traitements combinant un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 Gaussien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lisser) et des </a:t>
            </a:r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Filtres de </a:t>
            </a:r>
            <a:r>
              <a:rPr lang="fr-FR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Sobel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(pour le gradient).</a:t>
            </a:r>
          </a:p>
          <a:p>
            <a:r>
              <a:rPr lang="fr-FR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: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Algorithme en 4 étapes séquentielles :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Réduction du bruit (Lissage Gaussien).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Calcul de l'intensité et direction du gradient ($G, \</a:t>
            </a:r>
            <a:r>
              <a:rPr lang="fr-F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theta</a:t>
            </a:r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$).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Suppression des non-maxima (affinement des traits).</a:t>
            </a:r>
          </a:p>
          <a:p>
            <a:r>
              <a:rPr lang="fr-F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Seuillage par hystérésis (connexion des contours).</a:t>
            </a: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fr-FR" b="1" dirty="0"/>
              <a:t>Algorithme complexe :</a:t>
            </a:r>
            <a:r>
              <a:rPr lang="fr-FR" dirty="0"/>
              <a:t> Ce n'est pas un simple filtre, mais une chaîne de traitements :</a:t>
            </a:r>
          </a:p>
          <a:p>
            <a:r>
              <a:rPr lang="fr-FR" b="1" dirty="0"/>
              <a:t>Réduction du bruit</a:t>
            </a:r>
            <a:r>
              <a:rPr lang="fr-FR" dirty="0"/>
              <a:t> (Flou Gaussien) pour corriger le défaut du </a:t>
            </a:r>
            <a:r>
              <a:rPr lang="fr-FR" dirty="0" err="1"/>
              <a:t>Laplacien</a:t>
            </a:r>
            <a:r>
              <a:rPr lang="fr-FR" dirty="0"/>
              <a:t>.</a:t>
            </a:r>
          </a:p>
          <a:p>
            <a:r>
              <a:rPr lang="fr-FR" dirty="0"/>
              <a:t>Calcul du Gradient (</a:t>
            </a:r>
            <a:r>
              <a:rPr lang="fr-FR" dirty="0" err="1"/>
              <a:t>Sobel</a:t>
            </a:r>
            <a:r>
              <a:rPr lang="fr-FR" dirty="0"/>
              <a:t>).</a:t>
            </a:r>
          </a:p>
          <a:p>
            <a:r>
              <a:rPr lang="fr-FR" b="1" dirty="0"/>
              <a:t>Suppression des non-maxima</a:t>
            </a:r>
            <a:r>
              <a:rPr lang="fr-FR" dirty="0"/>
              <a:t> : pour affiner les traits (ne garder que le pixel le plus fort).</a:t>
            </a:r>
          </a:p>
          <a:p>
            <a:r>
              <a:rPr lang="fr-FR" b="1" dirty="0"/>
              <a:t>Seuillage par Hystérésis</a:t>
            </a:r>
            <a:r>
              <a:rPr lang="fr-FR" dirty="0"/>
              <a:t> : On utilise deux seuils (Min et Max) pour ne garder que les contours significatifs et connectés.</a:t>
            </a:r>
          </a:p>
          <a:p>
            <a:r>
              <a:rPr lang="fr-FR" b="1" dirty="0"/>
              <a:t>Résultat :</a:t>
            </a:r>
            <a:r>
              <a:rPr lang="fr-FR" dirty="0"/>
              <a:t> Des contours fins (1 pixel) et propres.</a:t>
            </a:r>
          </a:p>
          <a:p>
            <a:endParaRPr lang="fr-FR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:notes">
            <a:extLst>
              <a:ext uri="{FF2B5EF4-FFF2-40B4-BE49-F238E27FC236}">
                <a16:creationId xmlns:a16="http://schemas.microsoft.com/office/drawing/2014/main" id="{976A9BF9-327B-1F4E-A4DC-3F8CE7D7A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1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 mais produit des contours épais et "flous". </a:t>
            </a:r>
            <a:r>
              <a:rPr lang="fr-FR" dirty="0"/>
              <a:t>On voit bien les arêtes des montagnes, mais les traits sont grossiers.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 rendant les contours principaux difficiles à isoler. </a:t>
            </a:r>
            <a:r>
              <a:rPr lang="fr-FR" dirty="0"/>
              <a:t>Regardez les arbres : il y a énormément de "bruit textural". Le filtre réagit à chaque feuille, rendant l'image illisible.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FR" sz="1100" b="1" i="0" u="none" strike="noStrike" cap="none" noProof="0" dirty="0" err="1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100" b="1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1100" b="0" i="0" u="none" strike="noStrike" cap="none" noProof="0" dirty="0">
                <a:solidFill>
                  <a:srgbClr val="CBD5E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Les contours sont fins (1 pixel), continus et les détails inutiles sont filtrés grâce à l'hystérésis. </a:t>
            </a:r>
            <a:r>
              <a:rPr lang="fr-FR" dirty="0"/>
              <a:t>Le résultat est le plus propre. Il isole bien la forme de la montagne sans trop se perdre dans la texture de la forêt.</a:t>
            </a:r>
            <a:endParaRPr lang="fr-FR" noProof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42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3.pn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5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4.svg"/><Relationship Id="rId9" Type="http://schemas.openxmlformats.org/officeDocument/2006/relationships/image" Target="../media/image15.png"/><Relationship Id="rId1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30.png"/><Relationship Id="rId5" Type="http://schemas.openxmlformats.org/officeDocument/2006/relationships/image" Target="../media/image9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4.svg"/><Relationship Id="rId9" Type="http://schemas.openxmlformats.org/officeDocument/2006/relationships/image" Target="../media/image5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6.svg"/><Relationship Id="rId4" Type="http://schemas.openxmlformats.org/officeDocument/2006/relationships/image" Target="../media/image4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3" Type="http://schemas.openxmlformats.org/officeDocument/2006/relationships/image" Target="../media/image17.png"/><Relationship Id="rId21" Type="http://schemas.openxmlformats.org/officeDocument/2006/relationships/image" Target="../media/image14.svg"/><Relationship Id="rId7" Type="http://schemas.openxmlformats.org/officeDocument/2006/relationships/image" Target="../media/image21.png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.svg"/><Relationship Id="rId5" Type="http://schemas.openxmlformats.org/officeDocument/2006/relationships/image" Target="../media/image19.png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10" Type="http://schemas.openxmlformats.org/officeDocument/2006/relationships/image" Target="../media/image3.png"/><Relationship Id="rId19" Type="http://schemas.openxmlformats.org/officeDocument/2006/relationships/image" Target="../media/image12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7.png"/><Relationship Id="rId2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3" Type="http://schemas.openxmlformats.org/officeDocument/2006/relationships/image" Target="../media/image24.png"/><Relationship Id="rId21" Type="http://schemas.openxmlformats.org/officeDocument/2006/relationships/image" Target="../media/image15.png"/><Relationship Id="rId7" Type="http://schemas.openxmlformats.org/officeDocument/2006/relationships/image" Target="../media/image28.jp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4" Type="http://schemas.openxmlformats.org/officeDocument/2006/relationships/image" Target="../media/image25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31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5.png"/><Relationship Id="rId10" Type="http://schemas.openxmlformats.org/officeDocument/2006/relationships/image" Target="../media/image12.svg"/><Relationship Id="rId19" Type="http://schemas.openxmlformats.org/officeDocument/2006/relationships/image" Target="../media/image34.png"/><Relationship Id="rId4" Type="http://schemas.openxmlformats.org/officeDocument/2006/relationships/image" Target="../media/image4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21" Type="http://schemas.openxmlformats.org/officeDocument/2006/relationships/image" Target="../media/image39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0.png"/><Relationship Id="rId3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6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3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3" Type="http://schemas.openxmlformats.org/officeDocument/2006/relationships/image" Target="../media/image41.pn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4.svg"/><Relationship Id="rId1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C2F64EA-149A-A950-465D-52FAB42E7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71499"/>
            <a:ext cx="11049000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127868-4291-663E-B6FC-CDBDDE5AE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73" y="2437783"/>
            <a:ext cx="5239481" cy="4420217"/>
          </a:xfrm>
          <a:prstGeom prst="round2SameRect">
            <a:avLst>
              <a:gd name="adj1" fmla="val 15282"/>
              <a:gd name="adj2" fmla="val 0"/>
            </a:avLst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8671953-C5F3-300C-55C6-C2A557053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57" y="1082203"/>
            <a:ext cx="8031043" cy="469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Projet 1 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5400" b="1" i="0" u="none" strike="noStrike" cap="none" normalizeH="0" baseline="0" noProof="0" dirty="0">
                <a:ln>
                  <a:noFill/>
                </a:ln>
                <a:solidFill>
                  <a:srgbClr val="F1F5F9"/>
                </a:solidFill>
                <a:effectLst/>
                <a:latin typeface="Merriweather" panose="00000500000000000000" pitchFamily="2" charset="0"/>
              </a:rPr>
              <a:t>Détection de Contours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latin typeface="DM Sans" pitchFamily="2" charset="0"/>
              </a:rPr>
              <a:t>Traitement d'Images</a:t>
            </a:r>
            <a:endParaRPr kumimoji="0" lang="fr-FR" sz="500" b="1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10 DÉCEMBRE 2025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500" b="0" i="0" u="none" strike="noStrike" cap="none" normalizeH="0" baseline="0" noProof="0" dirty="0">
                <a:ln>
                  <a:noFill/>
                </a:ln>
                <a:solidFill>
                  <a:srgbClr val="94A3B8"/>
                </a:solidFill>
                <a:effectLst/>
                <a:latin typeface="DM Sans" pitchFamily="2" charset="0"/>
              </a:rPr>
              <a:t>PONTOPARIA Fiona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500" noProof="0" dirty="0">
                <a:solidFill>
                  <a:srgbClr val="94A3B8"/>
                </a:solidFill>
                <a:latin typeface="DM Sans" pitchFamily="2" charset="0"/>
              </a:rPr>
              <a:t>SERRAIN Benoit</a:t>
            </a:r>
            <a:endParaRPr kumimoji="0" lang="fr-FR" sz="5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76DCFB-ACC2-21EC-1F8A-A6BE111FBB95}"/>
              </a:ext>
            </a:extLst>
          </p:cNvPr>
          <p:cNvSpPr txBox="1"/>
          <p:nvPr/>
        </p:nvSpPr>
        <p:spPr>
          <a:xfrm>
            <a:off x="571500" y="2858703"/>
            <a:ext cx="7292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Analyse comparative des filtres de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Sobel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Laplacien</a:t>
            </a:r>
            <a:r>
              <a:rPr lang="fr-FR" sz="16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et </a:t>
            </a:r>
            <a:r>
              <a:rPr lang="fr-FR" sz="1600" i="1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Canny</a:t>
            </a:r>
            <a:endParaRPr lang="fr-FR" sz="1600" i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945F1FC-0689-F2DB-6E14-800DCF4A25BF}"/>
              </a:ext>
            </a:extLst>
          </p:cNvPr>
          <p:cNvSpPr txBox="1">
            <a:spLocks/>
          </p:cNvSpPr>
          <p:nvPr/>
        </p:nvSpPr>
        <p:spPr>
          <a:xfrm>
            <a:off x="1618037" y="-331380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b="1">
                <a:solidFill>
                  <a:schemeClr val="bg1"/>
                </a:solidFill>
              </a:rPr>
              <a:t>SOMMAIRE</a:t>
            </a:r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58DD54C-5729-7316-2EC3-70E78F49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75" y="1292142"/>
            <a:ext cx="7079533" cy="5040000"/>
          </a:xfrm>
          <a:prstGeom prst="rect">
            <a:avLst/>
          </a:prstGeom>
        </p:spPr>
      </p:pic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AB4C4D9E-5E2C-4DF9-36E9-C46CA7097C4A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Bruité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D9B98F0-7549-ACFC-1BE9-B7B915A2AF6A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837A6713-6CAA-4BD6-ED89-77598F392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74C901AF-94DF-1A7A-3EB4-F5BF0DEDC6D7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77F8E5-9CC1-6DA2-2F60-90BBDDAD3134}"/>
              </a:ext>
            </a:extLst>
          </p:cNvPr>
          <p:cNvSpPr txBox="1"/>
          <p:nvPr/>
        </p:nvSpPr>
        <p:spPr>
          <a:xfrm>
            <a:off x="410623" y="2667951"/>
            <a:ext cx="42182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b="1" dirty="0">
                <a:solidFill>
                  <a:schemeClr val="bg1"/>
                </a:solidFill>
              </a:rPr>
              <a:t> : </a:t>
            </a:r>
            <a:r>
              <a:rPr lang="fr-FR" sz="2000" dirty="0">
                <a:solidFill>
                  <a:schemeClr val="bg1"/>
                </a:solidFill>
              </a:rPr>
              <a:t>Échec, amplification du bruit.</a:t>
            </a:r>
            <a:endParaRPr lang="fr-FR" sz="2000" b="1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Échec, amplification du bruit + image saturée et inexploitable.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Réussite. Son étape de pré-traitement (flou) nettoie l'image avant la détection.</a:t>
            </a:r>
          </a:p>
        </p:txBody>
      </p:sp>
      <p:pic>
        <p:nvPicPr>
          <p:cNvPr id="14" name="Graphique 13" descr="Cible avec un remplissage uni">
            <a:extLst>
              <a:ext uri="{FF2B5EF4-FFF2-40B4-BE49-F238E27FC236}">
                <a16:creationId xmlns:a16="http://schemas.microsoft.com/office/drawing/2014/main" id="{A5237022-1C63-413C-306D-CC36F00A1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7878BB3-3E07-C712-F426-9F03495F062B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97D4F5-684A-2D7D-F2C2-68D301A296D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7" name="Graphique 16" descr="Cercles avec flèches avec un remplissage uni">
            <a:extLst>
              <a:ext uri="{FF2B5EF4-FFF2-40B4-BE49-F238E27FC236}">
                <a16:creationId xmlns:a16="http://schemas.microsoft.com/office/drawing/2014/main" id="{3764A6C2-73C0-CCF7-4416-7B5738614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rapeau de course avec un remplissage uni">
            <a:extLst>
              <a:ext uri="{FF2B5EF4-FFF2-40B4-BE49-F238E27FC236}">
                <a16:creationId xmlns:a16="http://schemas.microsoft.com/office/drawing/2014/main" id="{BC569951-AB5E-64F0-E933-C725B65CC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Ajouter avec un remplissage uni">
            <a:extLst>
              <a:ext uri="{FF2B5EF4-FFF2-40B4-BE49-F238E27FC236}">
                <a16:creationId xmlns:a16="http://schemas.microsoft.com/office/drawing/2014/main" id="{BAF60CA7-5B18-EB47-67A6-8037DAC0AB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20" name="Graphique 19" descr="Document avec un remplissage uni">
            <a:extLst>
              <a:ext uri="{FF2B5EF4-FFF2-40B4-BE49-F238E27FC236}">
                <a16:creationId xmlns:a16="http://schemas.microsoft.com/office/drawing/2014/main" id="{8039E7FA-133C-98D0-095C-9DBF1C1E9C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1" name="Graphique 20" descr="Diagramme de Venn contour">
            <a:extLst>
              <a:ext uri="{FF2B5EF4-FFF2-40B4-BE49-F238E27FC236}">
                <a16:creationId xmlns:a16="http://schemas.microsoft.com/office/drawing/2014/main" id="{B0875E44-C816-091E-CC47-D49A20C2D2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808EA5BA-FF95-25F2-DB9B-338049E5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>
            <a:extLst>
              <a:ext uri="{FF2B5EF4-FFF2-40B4-BE49-F238E27FC236}">
                <a16:creationId xmlns:a16="http://schemas.microsoft.com/office/drawing/2014/main" id="{13E45EE4-7E1B-325E-132E-1A6CEF8902BE}"/>
              </a:ext>
            </a:extLst>
          </p:cNvPr>
          <p:cNvSpPr txBox="1"/>
          <p:nvPr/>
        </p:nvSpPr>
        <p:spPr>
          <a:xfrm>
            <a:off x="410623" y="1526592"/>
            <a:ext cx="4218216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Le bruit (pixels aléatoires) crée de fausses variations d'intensité.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2" name="Google Shape;165;p18">
            <a:extLst>
              <a:ext uri="{FF2B5EF4-FFF2-40B4-BE49-F238E27FC236}">
                <a16:creationId xmlns:a16="http://schemas.microsoft.com/office/drawing/2014/main" id="{D5B707AB-C73C-81CC-95E1-63C19C6F76FC}"/>
              </a:ext>
            </a:extLst>
          </p:cNvPr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Géométrique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A28A9D2-B867-EB23-DBBE-E5DE956F7B94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pic>
        <p:nvPicPr>
          <p:cNvPr id="4" name="Graphique 3" descr="Boulier avec un remplissage uni">
            <a:extLst>
              <a:ext uri="{FF2B5EF4-FFF2-40B4-BE49-F238E27FC236}">
                <a16:creationId xmlns:a16="http://schemas.microsoft.com/office/drawing/2014/main" id="{69016206-DD2E-14AD-9183-EEFF01B98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sp>
        <p:nvSpPr>
          <p:cNvPr id="6" name="Google Shape;113;p15">
            <a:extLst>
              <a:ext uri="{FF2B5EF4-FFF2-40B4-BE49-F238E27FC236}">
                <a16:creationId xmlns:a16="http://schemas.microsoft.com/office/drawing/2014/main" id="{5C42FCBE-46A2-E74D-1E7D-4898649C131D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 descr="Une image contenant motif, capture d’écran, Rectangle, carré&#10;&#10;Le contenu généré par l’IA peut être incorrect.">
            <a:extLst>
              <a:ext uri="{FF2B5EF4-FFF2-40B4-BE49-F238E27FC236}">
                <a16:creationId xmlns:a16="http://schemas.microsoft.com/office/drawing/2014/main" id="{2FD1D21D-1296-9C34-8622-EBC3A784C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118" y="1283164"/>
            <a:ext cx="5909382" cy="536434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9B7794F-D6C8-AB02-5FB4-A21A407EF438}"/>
              </a:ext>
            </a:extLst>
          </p:cNvPr>
          <p:cNvSpPr txBox="1"/>
          <p:nvPr/>
        </p:nvSpPr>
        <p:spPr>
          <a:xfrm>
            <a:off x="571500" y="2995839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Sobel</a:t>
            </a:r>
            <a:r>
              <a:rPr lang="fr-FR" sz="2000" dirty="0">
                <a:solidFill>
                  <a:schemeClr val="bg1"/>
                </a:solidFill>
              </a:rPr>
              <a:t> : Efficace (gradient fort).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Canny</a:t>
            </a:r>
            <a:r>
              <a:rPr lang="fr-FR" sz="2000" dirty="0">
                <a:solidFill>
                  <a:schemeClr val="bg1"/>
                </a:solidFill>
              </a:rPr>
              <a:t> : Parfait (contours fins &amp; nets).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b="1" dirty="0" err="1">
                <a:solidFill>
                  <a:schemeClr val="bg1"/>
                </a:solidFill>
              </a:rPr>
              <a:t>Laplacien</a:t>
            </a:r>
            <a:r>
              <a:rPr lang="fr-FR" sz="2000" dirty="0">
                <a:solidFill>
                  <a:schemeClr val="bg1"/>
                </a:solidFill>
              </a:rPr>
              <a:t> : Décevant (manque de contraste).</a:t>
            </a:r>
          </a:p>
        </p:txBody>
      </p:sp>
      <p:pic>
        <p:nvPicPr>
          <p:cNvPr id="13" name="Graphique 12" descr="Cible avec un remplissage uni">
            <a:extLst>
              <a:ext uri="{FF2B5EF4-FFF2-40B4-BE49-F238E27FC236}">
                <a16:creationId xmlns:a16="http://schemas.microsoft.com/office/drawing/2014/main" id="{ACBE4493-6F39-1EB6-D5BA-C42B1FF43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0DCF2EE-7A27-76AF-F772-5993B3CB0E68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FBB842F-AE34-F022-145C-1C446FE08900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6" name="Graphique 15" descr="Cercles avec flèches avec un remplissage uni">
            <a:extLst>
              <a:ext uri="{FF2B5EF4-FFF2-40B4-BE49-F238E27FC236}">
                <a16:creationId xmlns:a16="http://schemas.microsoft.com/office/drawing/2014/main" id="{171E2568-0F1F-B63C-1EAF-A0553F5F0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rapeau de course avec un remplissage uni">
            <a:extLst>
              <a:ext uri="{FF2B5EF4-FFF2-40B4-BE49-F238E27FC236}">
                <a16:creationId xmlns:a16="http://schemas.microsoft.com/office/drawing/2014/main" id="{EC6F7493-B810-4359-BA64-50833B50BF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94C75EFC-CB06-C610-8A17-0C747B59F0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9" name="Graphique 18" descr="Document avec un remplissage uni">
            <a:extLst>
              <a:ext uri="{FF2B5EF4-FFF2-40B4-BE49-F238E27FC236}">
                <a16:creationId xmlns:a16="http://schemas.microsoft.com/office/drawing/2014/main" id="{CE27FC69-582A-54F1-E130-792EBA226B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20" name="Graphique 19" descr="Diagramme de Venn contour">
            <a:extLst>
              <a:ext uri="{FF2B5EF4-FFF2-40B4-BE49-F238E27FC236}">
                <a16:creationId xmlns:a16="http://schemas.microsoft.com/office/drawing/2014/main" id="{BBBFAB2C-4E47-4F6E-82ED-5292F8D3B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1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20"/>
          <p:cNvGraphicFramePr/>
          <p:nvPr>
            <p:extLst>
              <p:ext uri="{D42A27DB-BD31-4B8C-83A1-F6EECF244321}">
                <p14:modId xmlns:p14="http://schemas.microsoft.com/office/powerpoint/2010/main" val="1862039128"/>
              </p:ext>
            </p:extLst>
          </p:nvPr>
        </p:nvGraphicFramePr>
        <p:xfrm>
          <a:off x="584200" y="2262187"/>
          <a:ext cx="11036300" cy="3476625"/>
        </p:xfrm>
        <a:graphic>
          <a:graphicData uri="http://schemas.openxmlformats.org/drawingml/2006/table">
            <a:tbl>
              <a:tblPr firstRow="1" bandRow="1">
                <a:noFill/>
                <a:tableStyleId>{89EF99C8-3F11-4CC9-A3BB-FA730BFA149A}</a:tableStyleId>
              </a:tblPr>
              <a:tblGrid>
                <a:gridCol w="2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4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Critère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Sobel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Laplacien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 err="1">
                          <a:solidFill>
                            <a:schemeClr val="bg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Canny</a:t>
                      </a:r>
                      <a:endParaRPr lang="fr-FR" noProof="0" dirty="0">
                        <a:solidFill>
                          <a:schemeClr val="bg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E29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Complexité Calcul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(Rapide)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Élevée (Plus lent)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Précision des Bords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 (Épais)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Haute (Loc. précise)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Excellente (1 pixel)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Sensibilité au Bruit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Moyenne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Très Élevée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Faible (Intégrée)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1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Usage Idéal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Détection d'orientation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Détails fins (si net)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500" b="0" i="0" u="none" strike="noStrike" cap="none" noProof="0" dirty="0">
                          <a:solidFill>
                            <a:schemeClr val="tx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Segmentation précise</a:t>
                      </a:r>
                      <a:endParaRPr lang="fr-FR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63500" marR="63500" marT="25400" marB="254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6" name="Google Shape;196;p20"/>
          <p:cNvSpPr/>
          <p:nvPr/>
        </p:nvSpPr>
        <p:spPr>
          <a:xfrm>
            <a:off x="571500" y="2938462"/>
            <a:ext cx="269542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3266926" y="2938462"/>
            <a:ext cx="2927746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6194673" y="2938462"/>
            <a:ext cx="2614017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8808690" y="2938462"/>
            <a:ext cx="2811809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71500" y="364807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3266926" y="364807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6194673" y="364807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8808690" y="364807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71500" y="4343400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3266926" y="4343400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6194673" y="4343400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8808690" y="4343400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71500" y="5038725"/>
            <a:ext cx="269542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266926" y="5038725"/>
            <a:ext cx="2927746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194673" y="5038725"/>
            <a:ext cx="2614017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8808690" y="5038725"/>
            <a:ext cx="2811809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11E80586-D922-5AB7-684D-165AEFCA6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D9351CF-D594-563C-19F7-199F6E2DB08F}"/>
              </a:ext>
            </a:extLst>
          </p:cNvPr>
          <p:cNvSpPr txBox="1"/>
          <p:nvPr/>
        </p:nvSpPr>
        <p:spPr>
          <a:xfrm>
            <a:off x="1555954" y="537592"/>
            <a:ext cx="5552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0987CE3-4CA0-5454-4B5C-FF38BC1B812B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5" name="Graphique 4" descr="Cercles avec flèches avec un remplissage uni">
            <a:extLst>
              <a:ext uri="{FF2B5EF4-FFF2-40B4-BE49-F238E27FC236}">
                <a16:creationId xmlns:a16="http://schemas.microsoft.com/office/drawing/2014/main" id="{C5CD2256-E9FD-7620-F74F-0A599CDEC6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500645"/>
            <a:ext cx="720000" cy="720000"/>
          </a:xfrm>
          <a:prstGeom prst="rect">
            <a:avLst/>
          </a:prstGeom>
        </p:spPr>
      </p:pic>
      <p:pic>
        <p:nvPicPr>
          <p:cNvPr id="6" name="Graphique 5" descr="Drapeau de course avec un remplissage uni">
            <a:extLst>
              <a:ext uri="{FF2B5EF4-FFF2-40B4-BE49-F238E27FC236}">
                <a16:creationId xmlns:a16="http://schemas.microsoft.com/office/drawing/2014/main" id="{44FE7345-9387-A29E-5DDF-EB0A029E0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7" name="Graphique 6" descr="Ajouter avec un remplissage uni">
            <a:extLst>
              <a:ext uri="{FF2B5EF4-FFF2-40B4-BE49-F238E27FC236}">
                <a16:creationId xmlns:a16="http://schemas.microsoft.com/office/drawing/2014/main" id="{76CA340A-56F8-9D7E-9757-97ACBAF0D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E4F67559-167B-AD48-2B77-E8020BBD06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01FEA583-B6DE-34AB-AD08-0CA8DBCDA0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B4009AD9-FAB8-2D2E-5FC7-6EBF986C5A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C111F3C-206A-C8FA-A60B-B8C8330939E1}"/>
              </a:ext>
            </a:extLst>
          </p:cNvPr>
          <p:cNvSpPr txBox="1"/>
          <p:nvPr/>
        </p:nvSpPr>
        <p:spPr>
          <a:xfrm>
            <a:off x="9422296" y="7043449"/>
            <a:ext cx="2869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20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F1DCB742-FC06-46E9-39C1-3077E518B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365F0A-B3A9-1368-0DF6-ADAAFBC3D118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Graphique 3" descr="Drapeau de course avec un remplissage uni">
            <a:extLst>
              <a:ext uri="{FF2B5EF4-FFF2-40B4-BE49-F238E27FC236}">
                <a16:creationId xmlns:a16="http://schemas.microsoft.com/office/drawing/2014/main" id="{0DA2F5AB-501E-C6CF-6EE4-552D517E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5" name="Graphique 4" descr="Ajouter avec un remplissage uni">
            <a:extLst>
              <a:ext uri="{FF2B5EF4-FFF2-40B4-BE49-F238E27FC236}">
                <a16:creationId xmlns:a16="http://schemas.microsoft.com/office/drawing/2014/main" id="{A4BCC32B-9563-8BEB-F31D-0079296631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925" y="493171"/>
            <a:ext cx="720000" cy="720000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6A4039DB-ED4C-8D52-A772-84446FEFAE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7" name="Graphique 6" descr="Diagramme de Venn contour">
            <a:extLst>
              <a:ext uri="{FF2B5EF4-FFF2-40B4-BE49-F238E27FC236}">
                <a16:creationId xmlns:a16="http://schemas.microsoft.com/office/drawing/2014/main" id="{514C0DDA-A113-FA9F-A057-DB0AF5E77B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353FF8-8AB7-05E4-1B97-3B850A8EDB78}"/>
              </a:ext>
            </a:extLst>
          </p:cNvPr>
          <p:cNvSpPr txBox="1"/>
          <p:nvPr/>
        </p:nvSpPr>
        <p:spPr>
          <a:xfrm>
            <a:off x="1371288" y="530006"/>
            <a:ext cx="5898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EB60CEF-21FB-BB9A-047F-A3E3E6FBA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081" y="4925606"/>
            <a:ext cx="65072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"Pop Art" :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remplissage avec des couleurs aléatoires.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7B07BEF-9CD7-BCEA-FD7C-BCB5FA837348}"/>
              </a:ext>
            </a:extLst>
          </p:cNvPr>
          <p:cNvSpPr txBox="1"/>
          <p:nvPr/>
        </p:nvSpPr>
        <p:spPr>
          <a:xfrm>
            <a:off x="584925" y="1463872"/>
            <a:ext cx="10738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Détourner l'algorithme de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Canny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pour transformer une photo en œuvre d'art (Style "Bande Dessinée").</a:t>
            </a:r>
          </a:p>
        </p:txBody>
      </p:sp>
      <p:pic>
        <p:nvPicPr>
          <p:cNvPr id="13" name="Image 12" descr="Une image contenant Caractère coloré, Lilas, papier d’emballage, Turquoise&#10;&#10;Le contenu généré par l’IA peut être incorrect.">
            <a:extLst>
              <a:ext uri="{FF2B5EF4-FFF2-40B4-BE49-F238E27FC236}">
                <a16:creationId xmlns:a16="http://schemas.microsoft.com/office/drawing/2014/main" id="{F46861E2-C924-3A7D-1C63-186EE486F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58844" y="3850272"/>
            <a:ext cx="2515862" cy="2520000"/>
          </a:xfrm>
          <a:prstGeom prst="roundRect">
            <a:avLst/>
          </a:prstGeom>
        </p:spPr>
      </p:pic>
      <p:pic>
        <p:nvPicPr>
          <p:cNvPr id="15" name="Image 14" descr="Une image contenant motif, conception&#10;&#10;Le contenu généré par l’IA peut être incorrect.">
            <a:extLst>
              <a:ext uri="{FF2B5EF4-FFF2-40B4-BE49-F238E27FC236}">
                <a16:creationId xmlns:a16="http://schemas.microsoft.com/office/drawing/2014/main" id="{3963DBA1-7CF4-C03C-2456-773E3DCBBC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139" y="2169000"/>
            <a:ext cx="2564964" cy="2520000"/>
          </a:xfrm>
          <a:prstGeom prst="round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2DAB98A-BAE2-A402-A1CA-FCEECCFEC7ED}"/>
              </a:ext>
            </a:extLst>
          </p:cNvPr>
          <p:cNvSpPr txBox="1"/>
          <p:nvPr/>
        </p:nvSpPr>
        <p:spPr>
          <a:xfrm>
            <a:off x="3023103" y="3177971"/>
            <a:ext cx="6287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Effet "Line Art" :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Inversion des contours.</a:t>
            </a:r>
            <a:endParaRPr kumimoji="0" lang="fr-FR" altLang="fr-F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pic>
        <p:nvPicPr>
          <p:cNvPr id="18" name="Graphique 17" descr="Boulier avec un remplissage uni">
            <a:extLst>
              <a:ext uri="{FF2B5EF4-FFF2-40B4-BE49-F238E27FC236}">
                <a16:creationId xmlns:a16="http://schemas.microsoft.com/office/drawing/2014/main" id="{E8A985FA-1CD7-D72F-448D-A56E401254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21">
            <a:extLst>
              <a:ext uri="{FF2B5EF4-FFF2-40B4-BE49-F238E27FC236}">
                <a16:creationId xmlns:a16="http://schemas.microsoft.com/office/drawing/2014/main" id="{EB147559-657F-B009-5C78-D92D183235D4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891585CE-AC27-4220-A045-93128A22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FA48CE-88D8-085C-0B76-9419F45A2CB8}"/>
              </a:ext>
            </a:extLst>
          </p:cNvPr>
          <p:cNvSpPr txBox="1"/>
          <p:nvPr/>
        </p:nvSpPr>
        <p:spPr>
          <a:xfrm>
            <a:off x="1555954" y="461322"/>
            <a:ext cx="3619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Drapeau de course avec un remplissage uni">
            <a:extLst>
              <a:ext uri="{FF2B5EF4-FFF2-40B4-BE49-F238E27FC236}">
                <a16:creationId xmlns:a16="http://schemas.microsoft.com/office/drawing/2014/main" id="{D462810B-5E96-78F4-F988-CC72A3F42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500" y="493171"/>
            <a:ext cx="720000" cy="720000"/>
          </a:xfrm>
          <a:prstGeom prst="rect">
            <a:avLst/>
          </a:prstGeom>
        </p:spPr>
      </p:pic>
      <p:pic>
        <p:nvPicPr>
          <p:cNvPr id="8" name="Graphique 7" descr="Document avec un remplissage uni">
            <a:extLst>
              <a:ext uri="{FF2B5EF4-FFF2-40B4-BE49-F238E27FC236}">
                <a16:creationId xmlns:a16="http://schemas.microsoft.com/office/drawing/2014/main" id="{5B1C8830-1B30-A15B-77B0-801EE7D3FC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9" name="Graphique 8" descr="Diagramme de Venn contour">
            <a:extLst>
              <a:ext uri="{FF2B5EF4-FFF2-40B4-BE49-F238E27FC236}">
                <a16:creationId xmlns:a16="http://schemas.microsoft.com/office/drawing/2014/main" id="{3DDCE3C9-E03D-493B-E048-75DD5805CB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0" name="Graphique 9" descr="Boulier avec un remplissage uni">
            <a:extLst>
              <a:ext uri="{FF2B5EF4-FFF2-40B4-BE49-F238E27FC236}">
                <a16:creationId xmlns:a16="http://schemas.microsoft.com/office/drawing/2014/main" id="{649BA09E-2DBC-BE16-425A-56B18CFEE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2951" y="6393143"/>
            <a:ext cx="360000" cy="360000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914555D8-039F-6541-F09A-3492CF83C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109067"/>
              </p:ext>
            </p:extLst>
          </p:nvPr>
        </p:nvGraphicFramePr>
        <p:xfrm>
          <a:off x="931500" y="2513447"/>
          <a:ext cx="10137915" cy="2133600"/>
        </p:xfrm>
        <a:graphic>
          <a:graphicData uri="http://schemas.openxmlformats.org/drawingml/2006/table">
            <a:tbl>
              <a:tblPr/>
              <a:tblGrid>
                <a:gridCol w="1807679">
                  <a:extLst>
                    <a:ext uri="{9D8B030D-6E8A-4147-A177-3AD203B41FA5}">
                      <a16:colId xmlns:a16="http://schemas.microsoft.com/office/drawing/2014/main" val="3516281491"/>
                    </a:ext>
                  </a:extLst>
                </a:gridCol>
                <a:gridCol w="3592583">
                  <a:extLst>
                    <a:ext uri="{9D8B030D-6E8A-4147-A177-3AD203B41FA5}">
                      <a16:colId xmlns:a16="http://schemas.microsoft.com/office/drawing/2014/main" val="3965273280"/>
                    </a:ext>
                  </a:extLst>
                </a:gridCol>
                <a:gridCol w="4737653">
                  <a:extLst>
                    <a:ext uri="{9D8B030D-6E8A-4147-A177-3AD203B41FA5}">
                      <a16:colId xmlns:a16="http://schemas.microsoft.com/office/drawing/2014/main" val="36085445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Filtre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Résultat Visuel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Observation Clé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12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Sobel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✅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Bon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forts et visibles, mais un peu épais.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08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Canny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🏆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Excellent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Contours parfaits : fins (1 pixel), nets et continus.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07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b="1" dirty="0" err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Laplacien</a:t>
                      </a:r>
                      <a:endParaRPr lang="fr-FR" sz="2000" dirty="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❌ </a:t>
                      </a:r>
                      <a:r>
                        <a:rPr lang="fr-FR" sz="2000" b="1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Faible</a:t>
                      </a:r>
                      <a:endParaRPr lang="fr-FR" sz="2000">
                        <a:solidFill>
                          <a:schemeClr val="bg1"/>
                        </a:solidFill>
                        <a:effectLst/>
                        <a:latin typeface="Google Sans Text"/>
                      </a:endParaRP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fr-FR" sz="2000" dirty="0">
                          <a:solidFill>
                            <a:schemeClr val="bg1"/>
                          </a:solidFill>
                          <a:effectLst/>
                          <a:latin typeface="Google Sans Text"/>
                        </a:rPr>
                        <a:t>Manque cruel de contraste, contours grisâtres peu visibles.</a:t>
                      </a:r>
                    </a:p>
                  </a:txBody>
                  <a:tcPr marL="57150" marR="57150" marT="38100" marB="381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17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20778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/>
        </p:nvSpPr>
        <p:spPr>
          <a:xfrm>
            <a:off x="2785586" y="2054572"/>
            <a:ext cx="662082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Démonstration &amp; Questions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9A3E4D9-55D1-27A4-AF1F-5D442C3BEA4E}"/>
              </a:ext>
            </a:extLst>
          </p:cNvPr>
          <p:cNvSpPr txBox="1"/>
          <p:nvPr/>
        </p:nvSpPr>
        <p:spPr>
          <a:xfrm>
            <a:off x="3047999" y="31624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https://github.com/pontofio/Traitement-Image.git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5" name="Image 4" descr="Une image contenant motif, carré, Symétrie, art&#10;&#10;Le contenu généré par l’IA peut être incorrect.">
            <a:extLst>
              <a:ext uri="{FF2B5EF4-FFF2-40B4-BE49-F238E27FC236}">
                <a16:creationId xmlns:a16="http://schemas.microsoft.com/office/drawing/2014/main" id="{26538461-981D-5262-3B19-8D9B0A99E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6" y="4005677"/>
            <a:ext cx="2159348" cy="2159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826C1-B1DB-A84A-21F4-02F37835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49" y="285963"/>
            <a:ext cx="8229600" cy="1143000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pic>
        <p:nvPicPr>
          <p:cNvPr id="6" name="Graphique 5" descr="Cible avec un remplissage uni">
            <a:extLst>
              <a:ext uri="{FF2B5EF4-FFF2-40B4-BE49-F238E27FC236}">
                <a16:creationId xmlns:a16="http://schemas.microsoft.com/office/drawing/2014/main" id="{4C0564CE-1D77-66F1-181A-17DBE8A09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0049" y="1901951"/>
            <a:ext cx="540000" cy="54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8DC99E-34BF-5830-BE0B-9FEDF573725B}"/>
              </a:ext>
            </a:extLst>
          </p:cNvPr>
          <p:cNvSpPr txBox="1"/>
          <p:nvPr/>
        </p:nvSpPr>
        <p:spPr>
          <a:xfrm>
            <a:off x="2154397" y="1995992"/>
            <a:ext cx="2244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10" name="Graphique 9" descr="Document avec un remplissage uni">
            <a:extLst>
              <a:ext uri="{FF2B5EF4-FFF2-40B4-BE49-F238E27FC236}">
                <a16:creationId xmlns:a16="http://schemas.microsoft.com/office/drawing/2014/main" id="{82984625-33D5-38B3-7C9B-108E22F13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0049" y="2886125"/>
            <a:ext cx="540000" cy="540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602DD3-AF5E-FF62-96BA-737255BF1FF4}"/>
              </a:ext>
            </a:extLst>
          </p:cNvPr>
          <p:cNvSpPr txBox="1"/>
          <p:nvPr/>
        </p:nvSpPr>
        <p:spPr>
          <a:xfrm>
            <a:off x="2154398" y="2997266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DED13B-8E1B-C997-35E0-8CEA63EA8DE5}"/>
              </a:ext>
            </a:extLst>
          </p:cNvPr>
          <p:cNvSpPr txBox="1"/>
          <p:nvPr/>
        </p:nvSpPr>
        <p:spPr>
          <a:xfrm>
            <a:off x="2154398" y="4077426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91A0A25-C507-23F3-1C22-EB1F2C4078BE}"/>
              </a:ext>
            </a:extLst>
          </p:cNvPr>
          <p:cNvSpPr txBox="1"/>
          <p:nvPr/>
        </p:nvSpPr>
        <p:spPr>
          <a:xfrm>
            <a:off x="2154398" y="5157586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CA6B2D3-7C8B-66A5-89C6-ACA2423762D6}"/>
              </a:ext>
            </a:extLst>
          </p:cNvPr>
          <p:cNvSpPr txBox="1"/>
          <p:nvPr/>
        </p:nvSpPr>
        <p:spPr>
          <a:xfrm>
            <a:off x="7003688" y="2589285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3C5245A-F50F-5285-F405-FBE78EA5F9C8}"/>
              </a:ext>
            </a:extLst>
          </p:cNvPr>
          <p:cNvSpPr txBox="1"/>
          <p:nvPr/>
        </p:nvSpPr>
        <p:spPr>
          <a:xfrm>
            <a:off x="7008116" y="351414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Bonus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CFE403-0997-F302-5071-DD0D83E0AEFF}"/>
              </a:ext>
            </a:extLst>
          </p:cNvPr>
          <p:cNvSpPr txBox="1"/>
          <p:nvPr/>
        </p:nvSpPr>
        <p:spPr>
          <a:xfrm>
            <a:off x="7148623" y="444675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24" name="Graphique 23" descr="Cercles avec flèches avec un remplissage uni">
            <a:extLst>
              <a:ext uri="{FF2B5EF4-FFF2-40B4-BE49-F238E27FC236}">
                <a16:creationId xmlns:a16="http://schemas.microsoft.com/office/drawing/2014/main" id="{1F8B8EAA-CADD-AC00-41CF-0CEF182F6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49339" y="2473173"/>
            <a:ext cx="540000" cy="540000"/>
          </a:xfrm>
          <a:prstGeom prst="rect">
            <a:avLst/>
          </a:prstGeom>
        </p:spPr>
      </p:pic>
      <p:pic>
        <p:nvPicPr>
          <p:cNvPr id="26" name="Graphique 25" descr="Drapeau de course avec un remplissage uni">
            <a:extLst>
              <a:ext uri="{FF2B5EF4-FFF2-40B4-BE49-F238E27FC236}">
                <a16:creationId xmlns:a16="http://schemas.microsoft.com/office/drawing/2014/main" id="{BCA0A78E-9EA5-CBC3-1E6A-8538710AF2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49339" y="4380803"/>
            <a:ext cx="540000" cy="540000"/>
          </a:xfrm>
          <a:prstGeom prst="rect">
            <a:avLst/>
          </a:prstGeom>
        </p:spPr>
      </p:pic>
      <p:pic>
        <p:nvPicPr>
          <p:cNvPr id="28" name="Graphique 27" descr="Boulier avec un remplissage uni">
            <a:extLst>
              <a:ext uri="{FF2B5EF4-FFF2-40B4-BE49-F238E27FC236}">
                <a16:creationId xmlns:a16="http://schemas.microsoft.com/office/drawing/2014/main" id="{9FAB494E-E16D-7801-4116-7BD0A74A7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0049" y="5076755"/>
            <a:ext cx="540000" cy="540000"/>
          </a:xfrm>
          <a:prstGeom prst="rect">
            <a:avLst/>
          </a:prstGeom>
        </p:spPr>
      </p:pic>
      <p:pic>
        <p:nvPicPr>
          <p:cNvPr id="30" name="Graphique 29" descr="Diagramme de Venn contour">
            <a:extLst>
              <a:ext uri="{FF2B5EF4-FFF2-40B4-BE49-F238E27FC236}">
                <a16:creationId xmlns:a16="http://schemas.microsoft.com/office/drawing/2014/main" id="{C58966C3-CAC8-2548-B340-AD3E6165CB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0049" y="3981440"/>
            <a:ext cx="540000" cy="540000"/>
          </a:xfrm>
          <a:prstGeom prst="rect">
            <a:avLst/>
          </a:prstGeom>
        </p:spPr>
      </p:pic>
      <p:pic>
        <p:nvPicPr>
          <p:cNvPr id="32" name="Graphique 31" descr="Ajouter avec un remplissage uni">
            <a:extLst>
              <a:ext uri="{FF2B5EF4-FFF2-40B4-BE49-F238E27FC236}">
                <a16:creationId xmlns:a16="http://schemas.microsoft.com/office/drawing/2014/main" id="{9A33F04D-8CC8-CF03-FB41-AF9FC1D4CB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9339" y="339662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3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951" y="2430809"/>
            <a:ext cx="3492549" cy="29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652617" y="3611909"/>
            <a:ext cx="1330166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Détection</a:t>
            </a:r>
            <a:endParaRPr lang="fr-FR" noProof="0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866775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Identifier les contours dans des images en niveaux de gris à l'aide de filtres mathématiques.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100875" y="3611909"/>
            <a:ext cx="199024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Superposition</a:t>
            </a:r>
            <a:endParaRPr lang="fr-FR" noProof="0"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46450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Superposer les contours détectés à l'image originale pour visualiser la précision.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9324230" y="3611909"/>
            <a:ext cx="1100137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 i="0" u="none" strike="noStrike" cap="none" noProof="0" dirty="0">
                <a:solidFill>
                  <a:srgbClr val="F1F5F9"/>
                </a:solidFill>
                <a:latin typeface="Merriweather"/>
                <a:ea typeface="Merriweather"/>
                <a:cs typeface="Merriweather"/>
                <a:sym typeface="Merriweather"/>
              </a:rPr>
              <a:t>Analyse</a:t>
            </a:r>
            <a:endParaRPr lang="fr-FR" noProof="0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8423374" y="4074765"/>
            <a:ext cx="29019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Comparer objectivement les opérateurs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fr-FR" sz="1500" b="0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103" name="Google Shape;103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605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878484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que 2" descr="Statistiques avec un remplissage uni">
            <a:extLst>
              <a:ext uri="{FF2B5EF4-FFF2-40B4-BE49-F238E27FC236}">
                <a16:creationId xmlns:a16="http://schemas.microsoft.com/office/drawing/2014/main" id="{DAF0337F-C344-8A0C-3200-C2B41059B1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6336" y="2878484"/>
            <a:ext cx="575778" cy="57577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179657B-FB19-9950-C266-52C282F3E65F}"/>
              </a:ext>
            </a:extLst>
          </p:cNvPr>
          <p:cNvSpPr txBox="1"/>
          <p:nvPr/>
        </p:nvSpPr>
        <p:spPr>
          <a:xfrm>
            <a:off x="1268361" y="459818"/>
            <a:ext cx="6399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Objectifs du projet</a:t>
            </a: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A6B94969-286D-65C4-7D7D-6D7B83261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499" y="470842"/>
            <a:ext cx="720000" cy="720000"/>
          </a:xfrm>
          <a:prstGeom prst="rect">
            <a:avLst/>
          </a:prstGeom>
        </p:spPr>
      </p:pic>
      <p:pic>
        <p:nvPicPr>
          <p:cNvPr id="7" name="Graphique 6" descr="Document avec un remplissage uni">
            <a:extLst>
              <a:ext uri="{FF2B5EF4-FFF2-40B4-BE49-F238E27FC236}">
                <a16:creationId xmlns:a16="http://schemas.microsoft.com/office/drawing/2014/main" id="{E06B3F92-BACA-A7D8-D66D-D4F799B57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46498" y="6393146"/>
            <a:ext cx="369332" cy="3693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F86E13B-916C-BEF9-03F2-D13DC382B818}"/>
              </a:ext>
            </a:extLst>
          </p:cNvPr>
          <p:cNvSpPr txBox="1"/>
          <p:nvPr/>
        </p:nvSpPr>
        <p:spPr>
          <a:xfrm>
            <a:off x="7064903" y="7027342"/>
            <a:ext cx="2244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9D799C-68EB-6DE2-C068-4E362CD1BA6B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57A9E73-44A5-8269-3B0B-D7C70EAD8DA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DF6D7E-0CBF-CC2A-C535-6E556E55235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5A422F-101E-EFC6-F8F6-1CE97ED051DF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CA248C-31F9-139D-DCE8-1BB73665ACC5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7A1146E6-AD23-DE8D-994A-77A3B18D2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1A34F428-7FA3-B107-C7D0-2614D7262B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1BC3F647-7B48-7DD8-64AA-ACF0540033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9953FB1A-F725-B9CD-3677-87576379144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CF23DEB-6508-4116-48F8-2799DE46E3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0" grpId="0"/>
      <p:bldP spid="101" grpId="0"/>
      <p:bldP spid="10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97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8099" y="2195512"/>
            <a:ext cx="3492549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71500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1. Image Naturelle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Détails complexes et textures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3497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2. Image Bruitée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Test de robustesse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8128099" y="5005387"/>
            <a:ext cx="3492549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3. Image Géométrique</a:t>
            </a:r>
            <a:br>
              <a:rPr lang="fr-FR" sz="1800" b="0" i="0" u="none" strike="noStrike" cap="none" noProof="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Fort contraste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plein air, ciel, paysage, forêt&#10;&#10;Le contenu généré par l’IA peut être incorrect.">
            <a:extLst>
              <a:ext uri="{FF2B5EF4-FFF2-40B4-BE49-F238E27FC236}">
                <a16:creationId xmlns:a16="http://schemas.microsoft.com/office/drawing/2014/main" id="{6854514B-085A-B94C-D4C2-E7FC9F69F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5" y="2465592"/>
            <a:ext cx="3188837" cy="2126840"/>
          </a:xfrm>
          <a:prstGeom prst="rect">
            <a:avLst/>
          </a:prstGeom>
        </p:spPr>
      </p:pic>
      <p:pic>
        <p:nvPicPr>
          <p:cNvPr id="5" name="Image 4" descr="Une image contenant coiffe, Visage humain, habits, noir et blanc&#10;&#10;Le contenu généré par l’IA peut être incorrect.">
            <a:extLst>
              <a:ext uri="{FF2B5EF4-FFF2-40B4-BE49-F238E27FC236}">
                <a16:creationId xmlns:a16="http://schemas.microsoft.com/office/drawing/2014/main" id="{9CFF28F2-417B-506F-8619-FCE373226C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7" y="2365580"/>
            <a:ext cx="2288345" cy="2308072"/>
          </a:xfrm>
          <a:prstGeom prst="rect">
            <a:avLst/>
          </a:prstGeom>
        </p:spPr>
      </p:pic>
      <p:pic>
        <p:nvPicPr>
          <p:cNvPr id="7" name="Image 6" descr="Une image contenant motif, Caractère coloré, Bleu électrique, bleu&#10;&#10;Le contenu généré par l’IA peut être incorrect.">
            <a:extLst>
              <a:ext uri="{FF2B5EF4-FFF2-40B4-BE49-F238E27FC236}">
                <a16:creationId xmlns:a16="http://schemas.microsoft.com/office/drawing/2014/main" id="{0C3970C7-291E-1D1D-A44D-BD22C2465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553" y="2386012"/>
            <a:ext cx="2287640" cy="228764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EA03365D-A318-EF5F-A056-591AD7FEEC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pic>
        <p:nvPicPr>
          <p:cNvPr id="6" name="Graphique 5" descr="Document avec un remplissage uni">
            <a:extLst>
              <a:ext uri="{FF2B5EF4-FFF2-40B4-BE49-F238E27FC236}">
                <a16:creationId xmlns:a16="http://schemas.microsoft.com/office/drawing/2014/main" id="{00DACAB8-B71F-8820-F10D-74831ADCDD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8689" y="444698"/>
            <a:ext cx="720000" cy="72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AD1527D-7BA0-D3E5-3986-E1C4C70C8E23}"/>
              </a:ext>
            </a:extLst>
          </p:cNvPr>
          <p:cNvSpPr txBox="1"/>
          <p:nvPr/>
        </p:nvSpPr>
        <p:spPr>
          <a:xfrm>
            <a:off x="1258689" y="456812"/>
            <a:ext cx="4556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Protocole de Test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874390B-061A-74EC-E540-62EE0314BF49}"/>
              </a:ext>
            </a:extLst>
          </p:cNvPr>
          <p:cNvSpPr txBox="1"/>
          <p:nvPr/>
        </p:nvSpPr>
        <p:spPr>
          <a:xfrm>
            <a:off x="7878456" y="7042610"/>
            <a:ext cx="1958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1D837F-CF97-2479-66E4-E503C1EDA59B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52E8FC7-FE8F-072E-D7F9-5747B443CE6C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FF595D-D2EA-1122-EB67-860F50FCB9C5}"/>
              </a:ext>
            </a:extLst>
          </p:cNvPr>
          <p:cNvSpPr txBox="1"/>
          <p:nvPr/>
        </p:nvSpPr>
        <p:spPr>
          <a:xfrm>
            <a:off x="9837196" y="7057878"/>
            <a:ext cx="308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Superposition &amp; Bonus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7520FD2-6C21-7D0B-BDFD-79D63425E057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4" name="Graphique 13" descr="Cercles avec flèches avec un remplissage uni">
            <a:extLst>
              <a:ext uri="{FF2B5EF4-FFF2-40B4-BE49-F238E27FC236}">
                <a16:creationId xmlns:a16="http://schemas.microsoft.com/office/drawing/2014/main" id="{340799FB-6B9A-6A3A-F30D-EF5EE3FF08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rapeau de course avec un remplissage uni">
            <a:extLst>
              <a:ext uri="{FF2B5EF4-FFF2-40B4-BE49-F238E27FC236}">
                <a16:creationId xmlns:a16="http://schemas.microsoft.com/office/drawing/2014/main" id="{624D8C2E-FBDB-D587-F44F-D848B268D0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6" name="Graphique 15" descr="Boulier avec un remplissage uni">
            <a:extLst>
              <a:ext uri="{FF2B5EF4-FFF2-40B4-BE49-F238E27FC236}">
                <a16:creationId xmlns:a16="http://schemas.microsoft.com/office/drawing/2014/main" id="{C89AC506-725A-7B70-3463-A8E7AC972E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7" name="Graphique 16" descr="Diagramme de Venn contour">
            <a:extLst>
              <a:ext uri="{FF2B5EF4-FFF2-40B4-BE49-F238E27FC236}">
                <a16:creationId xmlns:a16="http://schemas.microsoft.com/office/drawing/2014/main" id="{204AB12F-F8A0-9751-FA3F-AA7839EBEC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Ajouter avec un remplissage uni">
            <a:extLst>
              <a:ext uri="{FF2B5EF4-FFF2-40B4-BE49-F238E27FC236}">
                <a16:creationId xmlns:a16="http://schemas.microsoft.com/office/drawing/2014/main" id="{79848AFE-9D78-E9B7-ABE9-677956529C2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 descr="Cible avec un remplissage uni">
            <a:extLst>
              <a:ext uri="{FF2B5EF4-FFF2-40B4-BE49-F238E27FC236}">
                <a16:creationId xmlns:a16="http://schemas.microsoft.com/office/drawing/2014/main" id="{5CE40F8B-B644-C506-F929-A808638CC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BFFDA80-A6C0-89AF-880C-278F32B73299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4D3F74-863D-1934-8658-343E5E89F6B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8E40F3-1615-C18A-F0AB-9971E149D302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12" name="Graphique 11" descr="Cercles avec flèches avec un remplissage uni">
            <a:extLst>
              <a:ext uri="{FF2B5EF4-FFF2-40B4-BE49-F238E27FC236}">
                <a16:creationId xmlns:a16="http://schemas.microsoft.com/office/drawing/2014/main" id="{BDAB34DC-92B2-D039-DB59-4DFA2FA07F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Drapeau de course avec un remplissage uni">
            <a:extLst>
              <a:ext uri="{FF2B5EF4-FFF2-40B4-BE49-F238E27FC236}">
                <a16:creationId xmlns:a16="http://schemas.microsoft.com/office/drawing/2014/main" id="{874AACD1-AA65-A1B7-70D6-AE1500E2D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Boulier avec un remplissage uni">
            <a:extLst>
              <a:ext uri="{FF2B5EF4-FFF2-40B4-BE49-F238E27FC236}">
                <a16:creationId xmlns:a16="http://schemas.microsoft.com/office/drawing/2014/main" id="{DBC86B4F-4CA5-58D0-7EB2-AB45C08775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5" name="Graphique 14" descr="Diagramme de Venn contour">
            <a:extLst>
              <a:ext uri="{FF2B5EF4-FFF2-40B4-BE49-F238E27FC236}">
                <a16:creationId xmlns:a16="http://schemas.microsoft.com/office/drawing/2014/main" id="{5F9D00E8-0690-374F-6712-9934324BC4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130" y="475807"/>
            <a:ext cx="720000" cy="720000"/>
          </a:xfrm>
          <a:prstGeom prst="rect">
            <a:avLst/>
          </a:prstGeom>
        </p:spPr>
      </p:pic>
      <p:pic>
        <p:nvPicPr>
          <p:cNvPr id="16" name="Graphique 15" descr="Ajouter avec un remplissage uni">
            <a:extLst>
              <a:ext uri="{FF2B5EF4-FFF2-40B4-BE49-F238E27FC236}">
                <a16:creationId xmlns:a16="http://schemas.microsoft.com/office/drawing/2014/main" id="{10C0237B-588D-4F7C-866E-F77B023817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8" name="Graphique 17" descr="Document avec un remplissage uni">
            <a:extLst>
              <a:ext uri="{FF2B5EF4-FFF2-40B4-BE49-F238E27FC236}">
                <a16:creationId xmlns:a16="http://schemas.microsoft.com/office/drawing/2014/main" id="{49021EEE-2144-D230-3B49-C56739AC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3462" y="6393146"/>
            <a:ext cx="369332" cy="369332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0CCAE48-2921-12AE-4270-53DBA854BD0C}"/>
              </a:ext>
            </a:extLst>
          </p:cNvPr>
          <p:cNvSpPr txBox="1"/>
          <p:nvPr/>
        </p:nvSpPr>
        <p:spPr>
          <a:xfrm>
            <a:off x="1182794" y="475807"/>
            <a:ext cx="40107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4000" b="1" cap="none" spc="0" noProof="0" dirty="0">
                <a:solidFill>
                  <a:schemeClr val="bg1"/>
                </a:solidFill>
              </a:rPr>
              <a:t>Les méthodes</a:t>
            </a:r>
          </a:p>
        </p:txBody>
      </p:sp>
      <p:sp>
        <p:nvSpPr>
          <p:cNvPr id="20" name="Google Shape;113;p15">
            <a:extLst>
              <a:ext uri="{FF2B5EF4-FFF2-40B4-BE49-F238E27FC236}">
                <a16:creationId xmlns:a16="http://schemas.microsoft.com/office/drawing/2014/main" id="{0073CF4B-8D82-F410-E55F-E677FDA331D8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25;p16">
            <a:extLst>
              <a:ext uri="{FF2B5EF4-FFF2-40B4-BE49-F238E27FC236}">
                <a16:creationId xmlns:a16="http://schemas.microsoft.com/office/drawing/2014/main" id="{C985B228-E3C3-F6C5-C005-54ED6AAB3454}"/>
              </a:ext>
            </a:extLst>
          </p:cNvPr>
          <p:cNvSpPr txBox="1"/>
          <p:nvPr/>
        </p:nvSpPr>
        <p:spPr>
          <a:xfrm>
            <a:off x="4497785" y="2108900"/>
            <a:ext cx="33614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n-lt"/>
                <a:ea typeface="Merriweather"/>
                <a:cs typeface="Merriweather"/>
                <a:sym typeface="Merriweather"/>
              </a:rPr>
              <a:t>Sobel</a:t>
            </a:r>
            <a:endParaRPr lang="fr-FR" sz="100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Google Shape;144;p17">
            <a:extLst>
              <a:ext uri="{FF2B5EF4-FFF2-40B4-BE49-F238E27FC236}">
                <a16:creationId xmlns:a16="http://schemas.microsoft.com/office/drawing/2014/main" id="{9F3A5FC9-F7A4-B9D6-B61F-4FA35B7DCD7D}"/>
              </a:ext>
            </a:extLst>
          </p:cNvPr>
          <p:cNvSpPr txBox="1"/>
          <p:nvPr/>
        </p:nvSpPr>
        <p:spPr>
          <a:xfrm>
            <a:off x="4413909" y="3582191"/>
            <a:ext cx="3529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2 : Filtre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sz="1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6" name="Image 25" descr="Une image contenant bateau, transport, plein air, noir et blanc&#10;&#10;Le contenu généré par l’IA peut être incorrect.">
            <a:extLst>
              <a:ext uri="{FF2B5EF4-FFF2-40B4-BE49-F238E27FC236}">
                <a16:creationId xmlns:a16="http://schemas.microsoft.com/office/drawing/2014/main" id="{C351EE02-6930-BDF6-3BAF-510F13E2203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1868" t="9896" r="2425" b="2976"/>
          <a:stretch>
            <a:fillRect/>
          </a:stretch>
        </p:blipFill>
        <p:spPr>
          <a:xfrm>
            <a:off x="1081512" y="1456517"/>
            <a:ext cx="2668398" cy="2117927"/>
          </a:xfrm>
          <a:prstGeom prst="roundRect">
            <a:avLst/>
          </a:prstGeom>
        </p:spPr>
      </p:pic>
      <p:pic>
        <p:nvPicPr>
          <p:cNvPr id="28" name="Image 27" descr="Une image contenant texte, croquis, dessin, bateau&#10;&#10;Le contenu généré par l’IA peut être incorrect.">
            <a:extLst>
              <a:ext uri="{FF2B5EF4-FFF2-40B4-BE49-F238E27FC236}">
                <a16:creationId xmlns:a16="http://schemas.microsoft.com/office/drawing/2014/main" id="{A3D5D9E4-FFA8-49D6-AC5E-E34EAE133C8A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2308" t="5601" r="1805" b="4957"/>
          <a:stretch>
            <a:fillRect/>
          </a:stretch>
        </p:blipFill>
        <p:spPr>
          <a:xfrm>
            <a:off x="1081512" y="3943491"/>
            <a:ext cx="2669242" cy="2104377"/>
          </a:xfrm>
          <a:prstGeom prst="roundRect">
            <a:avLst/>
          </a:prstGeom>
        </p:spPr>
      </p:pic>
      <p:sp>
        <p:nvSpPr>
          <p:cNvPr id="29" name="Google Shape;144;p17">
            <a:extLst>
              <a:ext uri="{FF2B5EF4-FFF2-40B4-BE49-F238E27FC236}">
                <a16:creationId xmlns:a16="http://schemas.microsoft.com/office/drawing/2014/main" id="{45ABE9EE-E19F-A465-FED0-F3F33DA2B34F}"/>
              </a:ext>
            </a:extLst>
          </p:cNvPr>
          <p:cNvSpPr txBox="1"/>
          <p:nvPr/>
        </p:nvSpPr>
        <p:spPr>
          <a:xfrm>
            <a:off x="4325226" y="5055482"/>
            <a:ext cx="3706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Méthodes 3 : Filtre de </a:t>
            </a: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sz="2000" noProof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Image 30" descr="Une image contenant plein air, bateau, noir et blanc, embarcation&#10;&#10;Le contenu généré par l’IA peut être incorrect.">
            <a:extLst>
              <a:ext uri="{FF2B5EF4-FFF2-40B4-BE49-F238E27FC236}">
                <a16:creationId xmlns:a16="http://schemas.microsoft.com/office/drawing/2014/main" id="{54F16AF8-B4DD-47D8-5054-40606210005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72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9964" y="2683955"/>
            <a:ext cx="2669242" cy="212604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22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42;p17" descr="image.png">
            <a:extLst>
              <a:ext uri="{FF2B5EF4-FFF2-40B4-BE49-F238E27FC236}">
                <a16:creationId xmlns:a16="http://schemas.microsoft.com/office/drawing/2014/main" id="{702D2167-C462-C50A-36A8-F1E76D64AC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de </a:t>
            </a:r>
            <a:r>
              <a:rPr lang="fr-FR" sz="3600" b="1" i="0" u="none" strike="noStrike" cap="none" noProof="0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Sobel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861692" y="2724276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Approximation du gradient de l'intensité de l'image (dérivée première).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809626" y="3846672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Simple, rapide, détecte l'orientation.</a:t>
            </a:r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809625" y="4629165"/>
            <a:ext cx="5000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Sensible au bruit, contours parfois épais.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F5928F88-ABF4-C000-D78D-BF1CCE9CD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7BB37A-99D8-3571-085E-B853AAF8F720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EE5C9B-64C2-11C1-FB33-DC83E2F122E6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93A4CF-2DD4-65B9-C879-C5D4B35F364D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6257F3AC-46DC-18F3-D14B-0E87A8DFF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39862195-2BE3-94C5-BC7D-1A8729BFE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F9DA974B-F3C1-8826-0118-1C1D943EE2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2BDD961E-34A4-72CC-0EC7-5A525DE7BF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22FEC621-5D4D-9C5F-5C35-6CF2502F20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22E6F9D5-5901-BC59-6386-D556CAF62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778EEB6-6482-7369-0A46-2F91597CD3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3" name="Image 2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C118975-3D84-8D1E-358C-4576FDEE81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4294" y="2751584"/>
            <a:ext cx="5431339" cy="219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2B1D39C4-9E35-A3A3-EF10-1C4A6FBA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0F19867A-E3D1-17A5-B981-961744CECE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E8B69C41-5FAC-087D-ABD8-F45718920F1F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LaPlacien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1EEC3C7-902A-7AEC-3E44-9A11A6F59AA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E7B9438A-4C52-1586-64E7-2909EA9A7790}"/>
              </a:ext>
            </a:extLst>
          </p:cNvPr>
          <p:cNvSpPr txBox="1"/>
          <p:nvPr/>
        </p:nvSpPr>
        <p:spPr>
          <a:xfrm>
            <a:off x="809625" y="2106059"/>
            <a:ext cx="5000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Calcul de la dérivée seconde de l'image. Il repère les contours en cherchant les passages par zéro (les sommets de la courbe d'intensité).</a:t>
            </a: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FC9F370E-3A28-D241-9449-BDB7E8A42597}"/>
              </a:ext>
            </a:extLst>
          </p:cNvPr>
          <p:cNvSpPr txBox="1"/>
          <p:nvPr/>
        </p:nvSpPr>
        <p:spPr>
          <a:xfrm>
            <a:off x="809625" y="3552278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des contours très fins et précis dans toutes les directions (isotrope).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1CCC398E-33C6-C275-9030-CA9E30A59D20}"/>
              </a:ext>
            </a:extLst>
          </p:cNvPr>
          <p:cNvSpPr txBox="1"/>
          <p:nvPr/>
        </p:nvSpPr>
        <p:spPr>
          <a:xfrm>
            <a:off x="809625" y="4629165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Extrêmement sensible au bruit (détecte le moindre grain comme un contour).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9E11A511-71E7-5E50-31B7-B311D98C0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E61F8B2-0A07-DD87-D90B-F52B88F8F8C1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794E7D-37B2-93C7-1AD4-06AB171A2E21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AE3565-A271-7BD7-639B-35F801B373FC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E1476E2-7541-865A-6B05-2FD50FE05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F26A4B7F-49C7-3CE5-1808-BAE9817D9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AFB0360-DCF5-F5A6-45BE-A9EA345E48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7A4EADB5-2B11-F445-8D74-5F33EB3A3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4EC51B22-70C8-CCD8-4E38-6587F5132B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867C4E45-DB06-9EC9-F68A-2859EDA55B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50CFB799-56C5-EBD7-0332-179CC317F1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17" name="Image 16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27C910CA-6BC1-A30C-B8BF-C0101BE920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80700" y="3088488"/>
            <a:ext cx="5378528" cy="145880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C71A535-245D-EB1D-D04F-CBAF1154292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52258" y="7242544"/>
            <a:ext cx="3343742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5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CDF21E94-2B09-7080-B500-6C117DC5F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2;p17" descr="image.png">
            <a:extLst>
              <a:ext uri="{FF2B5EF4-FFF2-40B4-BE49-F238E27FC236}">
                <a16:creationId xmlns:a16="http://schemas.microsoft.com/office/drawing/2014/main" id="{77FE1B0F-15A1-C0D9-56F1-5EDF0196E8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989436"/>
            <a:ext cx="5747929" cy="36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>
            <a:extLst>
              <a:ext uri="{FF2B5EF4-FFF2-40B4-BE49-F238E27FC236}">
                <a16:creationId xmlns:a16="http://schemas.microsoft.com/office/drawing/2014/main" id="{A6D20E2B-84EC-E010-6333-71B8E8A8BEE0}"/>
              </a:ext>
            </a:extLst>
          </p:cNvPr>
          <p:cNvSpPr txBox="1"/>
          <p:nvPr/>
        </p:nvSpPr>
        <p:spPr>
          <a:xfrm>
            <a:off x="571500" y="571500"/>
            <a:ext cx="116014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Méthode 1 : Filtre </a:t>
            </a:r>
            <a:r>
              <a:rPr lang="fr-FR" sz="3600" b="1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de </a:t>
            </a:r>
            <a:r>
              <a:rPr lang="fr-FR" sz="3600" b="1" dirty="0" err="1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Canny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6A517733-25E2-5EBB-5A63-12B37DDD6321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>
            <a:extLst>
              <a:ext uri="{FF2B5EF4-FFF2-40B4-BE49-F238E27FC236}">
                <a16:creationId xmlns:a16="http://schemas.microsoft.com/office/drawing/2014/main" id="{A64D89BF-5AE5-0B70-A3CA-E6D924D32DAE}"/>
              </a:ext>
            </a:extLst>
          </p:cNvPr>
          <p:cNvSpPr txBox="1"/>
          <p:nvPr/>
        </p:nvSpPr>
        <p:spPr>
          <a:xfrm>
            <a:off x="809625" y="2106059"/>
            <a:ext cx="500062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Principe :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Algorithme multi-étapes optimal : Lissage Gaussien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Gradients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Affinement (Suppression des non-maxima) 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Wingdings" panose="05000000000000000000" pitchFamily="2" charset="2"/>
              </a:rPr>
              <a:t></a:t>
            </a:r>
            <a:r>
              <a:rPr lang="fr-FR" sz="150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Seuillage par hystérésis.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500" i="0" u="none" strike="noStrike" cap="none" noProof="0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16">
            <a:extLst>
              <a:ext uri="{FF2B5EF4-FFF2-40B4-BE49-F238E27FC236}">
                <a16:creationId xmlns:a16="http://schemas.microsoft.com/office/drawing/2014/main" id="{5270EBA4-9AB9-0277-5071-BDFE8B89D375}"/>
              </a:ext>
            </a:extLst>
          </p:cNvPr>
          <p:cNvSpPr txBox="1"/>
          <p:nvPr/>
        </p:nvSpPr>
        <p:spPr>
          <a:xfrm>
            <a:off x="809625" y="3715652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Avantage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Résultat le plus propre : contours continus, fins (1 pixel de large) et bonne résistance au bruit.</a:t>
            </a:r>
          </a:p>
        </p:txBody>
      </p:sp>
      <p:sp>
        <p:nvSpPr>
          <p:cNvPr id="137" name="Google Shape;137;p16">
            <a:extLst>
              <a:ext uri="{FF2B5EF4-FFF2-40B4-BE49-F238E27FC236}">
                <a16:creationId xmlns:a16="http://schemas.microsoft.com/office/drawing/2014/main" id="{53D4777B-263C-9A69-F59F-9DE8918D9866}"/>
              </a:ext>
            </a:extLst>
          </p:cNvPr>
          <p:cNvSpPr txBox="1"/>
          <p:nvPr/>
        </p:nvSpPr>
        <p:spPr>
          <a:xfrm>
            <a:off x="809625" y="4839177"/>
            <a:ext cx="5000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Inconvénient :</a:t>
            </a:r>
            <a:r>
              <a:rPr lang="fr-FR" sz="15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Plus complexe en calcul et nécessite de régler deux seuils (Min et Max).</a:t>
            </a:r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4" name="Graphique 3" descr="Cible avec un remplissage uni">
            <a:extLst>
              <a:ext uri="{FF2B5EF4-FFF2-40B4-BE49-F238E27FC236}">
                <a16:creationId xmlns:a16="http://schemas.microsoft.com/office/drawing/2014/main" id="{33A03CBA-AD00-923F-A719-9E53DD292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44065E-0B95-7F78-D0DF-CCBDC15AF4B6}"/>
              </a:ext>
            </a:extLst>
          </p:cNvPr>
          <p:cNvSpPr txBox="1"/>
          <p:nvPr/>
        </p:nvSpPr>
        <p:spPr>
          <a:xfrm>
            <a:off x="8031747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6821FCA-2F88-0876-8C12-10E52D67A122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6DF3A7-28B7-2111-146B-808262D6964F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9" name="Graphique 8" descr="Cercles avec flèches avec un remplissage uni">
            <a:extLst>
              <a:ext uri="{FF2B5EF4-FFF2-40B4-BE49-F238E27FC236}">
                <a16:creationId xmlns:a16="http://schemas.microsoft.com/office/drawing/2014/main" id="{0119060F-ADDB-C9DE-580B-8289E4DA3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10" name="Graphique 9" descr="Drapeau de course avec un remplissage uni">
            <a:extLst>
              <a:ext uri="{FF2B5EF4-FFF2-40B4-BE49-F238E27FC236}">
                <a16:creationId xmlns:a16="http://schemas.microsoft.com/office/drawing/2014/main" id="{1EAA7A85-BC85-DD75-3735-CA52F72ECC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11" name="Graphique 10" descr="Boulier avec un remplissage uni">
            <a:extLst>
              <a:ext uri="{FF2B5EF4-FFF2-40B4-BE49-F238E27FC236}">
                <a16:creationId xmlns:a16="http://schemas.microsoft.com/office/drawing/2014/main" id="{EB9772F8-0E8A-7120-10F1-FA42BA6946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iagramme de Venn contour">
            <a:extLst>
              <a:ext uri="{FF2B5EF4-FFF2-40B4-BE49-F238E27FC236}">
                <a16:creationId xmlns:a16="http://schemas.microsoft.com/office/drawing/2014/main" id="{D0C36826-2D55-C507-FE4E-849D5A6F28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12706" y="6393146"/>
            <a:ext cx="369332" cy="369332"/>
          </a:xfrm>
          <a:prstGeom prst="rect">
            <a:avLst/>
          </a:prstGeom>
        </p:spPr>
      </p:pic>
      <p:pic>
        <p:nvPicPr>
          <p:cNvPr id="13" name="Graphique 12" descr="Ajouter avec un remplissage uni">
            <a:extLst>
              <a:ext uri="{FF2B5EF4-FFF2-40B4-BE49-F238E27FC236}">
                <a16:creationId xmlns:a16="http://schemas.microsoft.com/office/drawing/2014/main" id="{310527C4-4A8F-1A2D-FAA8-F90B93938E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4" name="Graphique 13" descr="Document avec un remplissage uni">
            <a:extLst>
              <a:ext uri="{FF2B5EF4-FFF2-40B4-BE49-F238E27FC236}">
                <a16:creationId xmlns:a16="http://schemas.microsoft.com/office/drawing/2014/main" id="{C68AFA54-3BF3-0C6A-E181-E69D28F898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8" name="Graphique 17" descr="Diagramme de Venn contour">
            <a:extLst>
              <a:ext uri="{FF2B5EF4-FFF2-40B4-BE49-F238E27FC236}">
                <a16:creationId xmlns:a16="http://schemas.microsoft.com/office/drawing/2014/main" id="{B5BC0EDB-B981-56B0-1562-FAA89EB9C7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A99AC7C-9D5C-5405-C379-6A6C7ADBB0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6155" y="3279029"/>
            <a:ext cx="5287617" cy="12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6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6348549" y="498083"/>
            <a:ext cx="48006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chemeClr val="bg1"/>
                </a:solidFill>
                <a:latin typeface="+mj-lt"/>
                <a:ea typeface="Merriweather"/>
                <a:cs typeface="Merriweather"/>
                <a:sym typeface="Merriweather"/>
              </a:rPr>
              <a:t>- Image Naturelle</a:t>
            </a:r>
            <a:endParaRPr lang="fr-FR" noProof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804130" y="1506495"/>
            <a:ext cx="457200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Sur une image réaliste contenant des textures (visage, paysage) :</a:t>
            </a:r>
            <a:endParaRPr lang="fr-FR" sz="1600" noProof="0" dirty="0">
              <a:solidFill>
                <a:schemeClr val="bg1"/>
              </a:solidFill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804130" y="2782803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Sobel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Détecte les traits principaux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804130" y="3368944"/>
            <a:ext cx="4505324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Laplacien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Génère beaucoup de "bruit" textural,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804130" y="4447527"/>
            <a:ext cx="450532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6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Canny</a:t>
            </a:r>
            <a:r>
              <a:rPr lang="fr-FR" sz="2000" b="1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:</a:t>
            </a:r>
            <a:r>
              <a:rPr lang="fr-FR" sz="2000" b="0" i="0" u="none" strike="noStrike" cap="none" noProof="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Offre le meilleur résultat. </a:t>
            </a:r>
            <a:endParaRPr lang="fr-FR" sz="2000" noProof="0" dirty="0">
              <a:solidFill>
                <a:schemeClr val="bg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D88671-7B47-6C60-F43C-1741B2AB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3" t="3365" r="2181"/>
          <a:stretch>
            <a:fillRect/>
          </a:stretch>
        </p:blipFill>
        <p:spPr>
          <a:xfrm>
            <a:off x="5562600" y="1238381"/>
            <a:ext cx="6546966" cy="5040000"/>
          </a:xfrm>
          <a:prstGeom prst="rect">
            <a:avLst/>
          </a:prstGeom>
        </p:spPr>
      </p:pic>
      <p:pic>
        <p:nvPicPr>
          <p:cNvPr id="2" name="Graphique 1" descr="Cible avec un remplissage uni">
            <a:extLst>
              <a:ext uri="{FF2B5EF4-FFF2-40B4-BE49-F238E27FC236}">
                <a16:creationId xmlns:a16="http://schemas.microsoft.com/office/drawing/2014/main" id="{4B17EEAF-98BD-74B5-C23F-CE700995E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962" y="6393146"/>
            <a:ext cx="369332" cy="36933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1CB42F-0596-767B-F587-326B34D9EA33}"/>
              </a:ext>
            </a:extLst>
          </p:cNvPr>
          <p:cNvSpPr txBox="1"/>
          <p:nvPr/>
        </p:nvSpPr>
        <p:spPr>
          <a:xfrm>
            <a:off x="1164130" y="549476"/>
            <a:ext cx="5184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3600" b="1" cap="none" spc="0" noProof="0" dirty="0">
                <a:solidFill>
                  <a:schemeClr val="bg1"/>
                </a:solidFill>
              </a:rPr>
              <a:t>Analyse des Résultats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F5ABD0-4742-347E-F1A7-F86B22562E7F}"/>
              </a:ext>
            </a:extLst>
          </p:cNvPr>
          <p:cNvSpPr txBox="1"/>
          <p:nvPr/>
        </p:nvSpPr>
        <p:spPr>
          <a:xfrm>
            <a:off x="9221494" y="7057878"/>
            <a:ext cx="2722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Analyse Comparative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0805F5F-943A-8793-ABE0-A210BE4CE5D4}"/>
              </a:ext>
            </a:extLst>
          </p:cNvPr>
          <p:cNvSpPr txBox="1"/>
          <p:nvPr/>
        </p:nvSpPr>
        <p:spPr>
          <a:xfrm>
            <a:off x="10725132" y="7057878"/>
            <a:ext cx="184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800" b="1" cap="none" spc="0" noProof="0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7" name="Graphique 6" descr="Cercles avec flèches avec un remplissage uni">
            <a:extLst>
              <a:ext uri="{FF2B5EF4-FFF2-40B4-BE49-F238E27FC236}">
                <a16:creationId xmlns:a16="http://schemas.microsoft.com/office/drawing/2014/main" id="{24F9760F-893D-573F-AC96-E3CB8B5DC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43706" y="6393146"/>
            <a:ext cx="369332" cy="369332"/>
          </a:xfrm>
          <a:prstGeom prst="rect">
            <a:avLst/>
          </a:prstGeom>
        </p:spPr>
      </p:pic>
      <p:pic>
        <p:nvPicPr>
          <p:cNvPr id="8" name="Graphique 7" descr="Drapeau de course avec un remplissage uni">
            <a:extLst>
              <a:ext uri="{FF2B5EF4-FFF2-40B4-BE49-F238E27FC236}">
                <a16:creationId xmlns:a16="http://schemas.microsoft.com/office/drawing/2014/main" id="{8AFD1BC8-06EE-FBF0-5237-117163766D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74706" y="6393146"/>
            <a:ext cx="369332" cy="369332"/>
          </a:xfrm>
          <a:prstGeom prst="rect">
            <a:avLst/>
          </a:prstGeom>
        </p:spPr>
      </p:pic>
      <p:pic>
        <p:nvPicPr>
          <p:cNvPr id="9" name="Graphique 8" descr="Boulier avec un remplissage uni">
            <a:extLst>
              <a:ext uri="{FF2B5EF4-FFF2-40B4-BE49-F238E27FC236}">
                <a16:creationId xmlns:a16="http://schemas.microsoft.com/office/drawing/2014/main" id="{C96A12DD-1615-85FF-A4C4-6B192CA684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1500" y="453141"/>
            <a:ext cx="720000" cy="720000"/>
          </a:xfrm>
          <a:prstGeom prst="rect">
            <a:avLst/>
          </a:prstGeom>
        </p:spPr>
      </p:pic>
      <p:pic>
        <p:nvPicPr>
          <p:cNvPr id="11" name="Graphique 10" descr="Ajouter avec un remplissage uni">
            <a:extLst>
              <a:ext uri="{FF2B5EF4-FFF2-40B4-BE49-F238E27FC236}">
                <a16:creationId xmlns:a16="http://schemas.microsoft.com/office/drawing/2014/main" id="{FEED74E0-376C-458F-BD9E-7DB99EFAB4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9206" y="6393146"/>
            <a:ext cx="369332" cy="369332"/>
          </a:xfrm>
          <a:prstGeom prst="rect">
            <a:avLst/>
          </a:prstGeom>
        </p:spPr>
      </p:pic>
      <p:pic>
        <p:nvPicPr>
          <p:cNvPr id="12" name="Graphique 11" descr="Document avec un remplissage uni">
            <a:extLst>
              <a:ext uri="{FF2B5EF4-FFF2-40B4-BE49-F238E27FC236}">
                <a16:creationId xmlns:a16="http://schemas.microsoft.com/office/drawing/2014/main" id="{4BD6B0C2-37A9-6878-DABB-EDE560E520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25" y="6393143"/>
            <a:ext cx="369333" cy="369333"/>
          </a:xfrm>
          <a:prstGeom prst="rect">
            <a:avLst/>
          </a:prstGeom>
        </p:spPr>
      </p:pic>
      <p:pic>
        <p:nvPicPr>
          <p:cNvPr id="13" name="Graphique 12" descr="Diagramme de Venn contour">
            <a:extLst>
              <a:ext uri="{FF2B5EF4-FFF2-40B4-BE49-F238E27FC236}">
                <a16:creationId xmlns:a16="http://schemas.microsoft.com/office/drawing/2014/main" id="{376E13F3-90F9-3BB0-B1B4-5FFD57996A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1288" y="6393143"/>
            <a:ext cx="369333" cy="369333"/>
          </a:xfrm>
          <a:prstGeom prst="rect">
            <a:avLst/>
          </a:prstGeom>
        </p:spPr>
      </p:pic>
      <p:sp>
        <p:nvSpPr>
          <p:cNvPr id="18" name="Google Shape;113;p15">
            <a:extLst>
              <a:ext uri="{FF2B5EF4-FFF2-40B4-BE49-F238E27FC236}">
                <a16:creationId xmlns:a16="http://schemas.microsoft.com/office/drawing/2014/main" id="{268A251D-84C9-25F6-B45D-66C87DE053CC}"/>
              </a:ext>
            </a:extLst>
          </p:cNvPr>
          <p:cNvSpPr/>
          <p:nvPr/>
        </p:nvSpPr>
        <p:spPr>
          <a:xfrm>
            <a:off x="571500" y="1310580"/>
            <a:ext cx="11049000" cy="1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2022</Words>
  <Application>Microsoft Office PowerPoint</Application>
  <PresentationFormat>Grand écran</PresentationFormat>
  <Paragraphs>227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Merriweather</vt:lpstr>
      <vt:lpstr>Calibri</vt:lpstr>
      <vt:lpstr>DM Sans</vt:lpstr>
      <vt:lpstr>Arial</vt:lpstr>
      <vt:lpstr>Cambria Math</vt:lpstr>
      <vt:lpstr>Google Sans Text</vt:lpstr>
      <vt:lpstr>ADLaM Display</vt:lpstr>
      <vt:lpstr>Office Theme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Fiona Ponto</cp:lastModifiedBy>
  <cp:revision>7</cp:revision>
  <dcterms:modified xsi:type="dcterms:W3CDTF">2025-12-10T13:09:18Z</dcterms:modified>
</cp:coreProperties>
</file>